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2" r:id="rId2"/>
  </p:sldMasterIdLst>
  <p:notesMasterIdLst>
    <p:notesMasterId r:id="rId38"/>
  </p:notesMasterIdLst>
  <p:sldIdLst>
    <p:sldId id="385" r:id="rId3"/>
    <p:sldId id="267" r:id="rId4"/>
    <p:sldId id="268" r:id="rId5"/>
    <p:sldId id="293" r:id="rId6"/>
    <p:sldId id="297" r:id="rId7"/>
    <p:sldId id="292" r:id="rId8"/>
    <p:sldId id="290" r:id="rId9"/>
    <p:sldId id="294" r:id="rId10"/>
    <p:sldId id="298" r:id="rId11"/>
    <p:sldId id="398" r:id="rId12"/>
    <p:sldId id="448" r:id="rId13"/>
    <p:sldId id="403" r:id="rId14"/>
    <p:sldId id="399" r:id="rId15"/>
    <p:sldId id="411" r:id="rId16"/>
    <p:sldId id="412" r:id="rId17"/>
    <p:sldId id="410" r:id="rId18"/>
    <p:sldId id="405" r:id="rId19"/>
    <p:sldId id="449" r:id="rId20"/>
    <p:sldId id="435" r:id="rId21"/>
    <p:sldId id="321" r:id="rId22"/>
    <p:sldId id="425" r:id="rId23"/>
    <p:sldId id="442" r:id="rId24"/>
    <p:sldId id="426" r:id="rId25"/>
    <p:sldId id="428" r:id="rId26"/>
    <p:sldId id="427" r:id="rId27"/>
    <p:sldId id="429" r:id="rId28"/>
    <p:sldId id="430" r:id="rId29"/>
    <p:sldId id="440" r:id="rId30"/>
    <p:sldId id="431" r:id="rId31"/>
    <p:sldId id="436" r:id="rId32"/>
    <p:sldId id="323" r:id="rId33"/>
    <p:sldId id="433" r:id="rId34"/>
    <p:sldId id="450" r:id="rId35"/>
    <p:sldId id="451"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85854" autoAdjust="0"/>
  </p:normalViewPr>
  <p:slideViewPr>
    <p:cSldViewPr snapToGrid="0">
      <p:cViewPr varScale="1">
        <p:scale>
          <a:sx n="55" d="100"/>
          <a:sy n="55" d="100"/>
        </p:scale>
        <p:origin x="944" y="28"/>
      </p:cViewPr>
      <p:guideLst/>
    </p:cSldViewPr>
  </p:slideViewPr>
  <p:notesTextViewPr>
    <p:cViewPr>
      <p:scale>
        <a:sx n="3" d="2"/>
        <a:sy n="3" d="2"/>
      </p:scale>
      <p:origin x="0" y="0"/>
    </p:cViewPr>
  </p:notesTextViewPr>
  <p:notesViewPr>
    <p:cSldViewPr snapToGrid="0">
      <p:cViewPr varScale="1">
        <p:scale>
          <a:sx n="49" d="100"/>
          <a:sy n="49" d="100"/>
        </p:scale>
        <p:origin x="2740"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C4177-0FA5-40D9-BBF3-263710D56024}"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C1629-2497-41E5-81E6-70D873C51733}" type="slidenum">
              <a:rPr lang="en-US" smtClean="0"/>
              <a:t>‹#›</a:t>
            </a:fld>
            <a:endParaRPr lang="en-US"/>
          </a:p>
        </p:txBody>
      </p:sp>
    </p:spTree>
    <p:extLst>
      <p:ext uri="{BB962C8B-B14F-4D97-AF65-F5344CB8AC3E}">
        <p14:creationId xmlns:p14="http://schemas.microsoft.com/office/powerpoint/2010/main" val="277639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000000"/>
                </a:solidFill>
                <a:effectLst/>
                <a:latin typeface="Arial" panose="020B0604020202020204" pitchFamily="34" charset="0"/>
              </a:rPr>
              <a:t>FMRI scans use the same basic principles of atomic physics as MRI scans, but MRI scans image anatomical structure whereas FMRI image metabolic function.  Thus, the images generated by MRI scans are like three dimensional pictures of anatomic structure.  The images generated by FMRI scans are images of metabolic activity within these anatomic structures.</a:t>
            </a:r>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7</a:t>
            </a:fld>
            <a:endParaRPr lang="en-US"/>
          </a:p>
        </p:txBody>
      </p:sp>
    </p:spTree>
    <p:extLst>
      <p:ext uri="{BB962C8B-B14F-4D97-AF65-F5344CB8AC3E}">
        <p14:creationId xmlns:p14="http://schemas.microsoft.com/office/powerpoint/2010/main" val="203331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14</a:t>
            </a:fld>
            <a:endParaRPr lang="en-US"/>
          </a:p>
        </p:txBody>
      </p:sp>
    </p:spTree>
    <p:extLst>
      <p:ext uri="{BB962C8B-B14F-4D97-AF65-F5344CB8AC3E}">
        <p14:creationId xmlns:p14="http://schemas.microsoft.com/office/powerpoint/2010/main" val="105846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000" dirty="0">
                <a:latin typeface="+mn-lt"/>
              </a:rPr>
              <a:t>Dependency-based Word2Vec: The dependency-based Word2Vec introduced in [22] is a Word2Vec model in which the context of the words is computed based on the dependency relations. </a:t>
            </a:r>
          </a:p>
          <a:p>
            <a:pPr marL="171450" indent="-171450">
              <a:buFont typeface="Arial" panose="020B0604020202020204" pitchFamily="34" charset="0"/>
              <a:buChar char="•"/>
            </a:pPr>
            <a:r>
              <a:rPr lang="en-IN" sz="1000" dirty="0" err="1">
                <a:latin typeface="+mn-lt"/>
              </a:rPr>
              <a:t>fastText</a:t>
            </a:r>
            <a:r>
              <a:rPr lang="en-IN" sz="1000" dirty="0">
                <a:latin typeface="+mn-lt"/>
              </a:rPr>
              <a:t>: </a:t>
            </a:r>
            <a:r>
              <a:rPr lang="en-IN" sz="1000" dirty="0" err="1">
                <a:latin typeface="+mn-lt"/>
              </a:rPr>
              <a:t>fastText</a:t>
            </a:r>
            <a:r>
              <a:rPr lang="en-IN" sz="1000" dirty="0">
                <a:latin typeface="+mn-lt"/>
              </a:rPr>
              <a:t> is a modification of Word2Vec that takes morphological information into account</a:t>
            </a:r>
          </a:p>
          <a:p>
            <a:pPr marL="171450" indent="-171450">
              <a:buFont typeface="Arial" panose="020B0604020202020204" pitchFamily="34" charset="0"/>
              <a:buChar char="•"/>
            </a:pPr>
            <a:r>
              <a:rPr lang="en-IN" sz="1000" dirty="0" err="1">
                <a:latin typeface="+mn-lt"/>
              </a:rPr>
              <a:t>GloVe</a:t>
            </a:r>
            <a:r>
              <a:rPr lang="en-IN" sz="1000" dirty="0">
                <a:latin typeface="+mn-lt"/>
              </a:rPr>
              <a:t> is a count-based method that performs a dimensionality reduction on the cooccurrence matrix</a:t>
            </a:r>
          </a:p>
          <a:p>
            <a:pPr marL="171450" indent="-171450">
              <a:buFont typeface="Arial" panose="020B0604020202020204" pitchFamily="34" charset="0"/>
              <a:buChar char="•"/>
            </a:pPr>
            <a:r>
              <a:rPr lang="en-IN" sz="1000" dirty="0" err="1">
                <a:latin typeface="+mn-lt"/>
              </a:rPr>
              <a:t>RWSGwn</a:t>
            </a:r>
            <a:r>
              <a:rPr lang="en-IN" sz="1000" dirty="0">
                <a:latin typeface="+mn-lt"/>
              </a:rPr>
              <a:t>: </a:t>
            </a:r>
            <a:r>
              <a:rPr lang="en-IN" sz="1000" dirty="0" err="1">
                <a:latin typeface="+mn-lt"/>
              </a:rPr>
              <a:t>RWSGwn</a:t>
            </a:r>
            <a:r>
              <a:rPr lang="en-IN" sz="1000" dirty="0">
                <a:latin typeface="+mn-lt"/>
              </a:rPr>
              <a:t> embeddings are computed on WordNet with random walks and dimensionality reduction techniques</a:t>
            </a:r>
          </a:p>
          <a:p>
            <a:pPr marL="171450" indent="-171450">
              <a:buFont typeface="Arial" panose="020B0604020202020204" pitchFamily="34" charset="0"/>
              <a:buChar char="•"/>
            </a:pPr>
            <a:r>
              <a:rPr lang="en-IN" sz="1000" dirty="0" err="1">
                <a:latin typeface="+mn-lt"/>
              </a:rPr>
              <a:t>ConceptNet</a:t>
            </a:r>
            <a:r>
              <a:rPr lang="en-IN" sz="1000" dirty="0">
                <a:latin typeface="+mn-lt"/>
              </a:rPr>
              <a:t>: </a:t>
            </a:r>
            <a:r>
              <a:rPr lang="en-IN" sz="1000" dirty="0" err="1">
                <a:latin typeface="+mn-lt"/>
              </a:rPr>
              <a:t>ConceptNet</a:t>
            </a:r>
            <a:r>
              <a:rPr lang="en-IN" sz="1000" dirty="0">
                <a:latin typeface="+mn-lt"/>
              </a:rPr>
              <a:t> is a knowledge graph that connects words and phrases of natural language with </a:t>
            </a:r>
            <a:r>
              <a:rPr lang="en-IN" sz="1000" dirty="0" err="1">
                <a:latin typeface="+mn-lt"/>
              </a:rPr>
              <a:t>labeled</a:t>
            </a:r>
            <a:r>
              <a:rPr lang="en-IN" sz="1000" dirty="0">
                <a:latin typeface="+mn-lt"/>
              </a:rPr>
              <a:t> edges, representing the general knowledge involved in understanding language. The </a:t>
            </a:r>
            <a:r>
              <a:rPr lang="en-IN" sz="1000" dirty="0" err="1">
                <a:latin typeface="+mn-lt"/>
              </a:rPr>
              <a:t>ConceptNet</a:t>
            </a:r>
            <a:r>
              <a:rPr lang="en-IN" sz="1000" dirty="0">
                <a:latin typeface="+mn-lt"/>
              </a:rPr>
              <a:t> embeddings are computed on a </a:t>
            </a:r>
            <a:r>
              <a:rPr lang="en-IN" sz="1000" dirty="0" err="1">
                <a:latin typeface="+mn-lt"/>
              </a:rPr>
              <a:t>ConceptNet</a:t>
            </a:r>
            <a:r>
              <a:rPr lang="en-IN" sz="1000" dirty="0">
                <a:latin typeface="+mn-lt"/>
              </a:rPr>
              <a:t> graph using the PPMI (</a:t>
            </a:r>
            <a:r>
              <a:rPr lang="en-IN" sz="1000" b="0" i="0" dirty="0">
                <a:solidFill>
                  <a:srgbClr val="4D5156"/>
                </a:solidFill>
                <a:effectLst/>
                <a:latin typeface="+mn-lt"/>
              </a:rPr>
              <a:t>Positive Pointwise Mutual Information) </a:t>
            </a:r>
            <a:r>
              <a:rPr lang="en-IN" sz="1000" dirty="0">
                <a:latin typeface="+mn-lt"/>
              </a:rPr>
              <a:t>method.</a:t>
            </a:r>
          </a:p>
          <a:p>
            <a:pPr marL="171450" indent="-171450">
              <a:buFont typeface="Arial" panose="020B0604020202020204" pitchFamily="34" charset="0"/>
              <a:buChar char="•"/>
            </a:pPr>
            <a:endParaRPr lang="en-IN" sz="1000" dirty="0">
              <a:latin typeface="+mn-lt"/>
            </a:endParaRPr>
          </a:p>
        </p:txBody>
      </p:sp>
      <p:sp>
        <p:nvSpPr>
          <p:cNvPr id="4" name="Slide Number Placeholder 3"/>
          <p:cNvSpPr>
            <a:spLocks noGrp="1"/>
          </p:cNvSpPr>
          <p:nvPr>
            <p:ph type="sldNum" sz="quarter" idx="5"/>
          </p:nvPr>
        </p:nvSpPr>
        <p:spPr/>
        <p:txBody>
          <a:bodyPr/>
          <a:lstStyle/>
          <a:p>
            <a:fld id="{EF1C1629-2497-41E5-81E6-70D873C51733}" type="slidenum">
              <a:rPr lang="en-US" smtClean="0"/>
              <a:t>23</a:t>
            </a:fld>
            <a:endParaRPr lang="en-US"/>
          </a:p>
        </p:txBody>
      </p:sp>
    </p:spTree>
    <p:extLst>
      <p:ext uri="{BB962C8B-B14F-4D97-AF65-F5344CB8AC3E}">
        <p14:creationId xmlns:p14="http://schemas.microsoft.com/office/powerpoint/2010/main" val="235038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32</a:t>
            </a:fld>
            <a:endParaRPr lang="en-US"/>
          </a:p>
        </p:txBody>
      </p:sp>
    </p:spTree>
    <p:extLst>
      <p:ext uri="{BB962C8B-B14F-4D97-AF65-F5344CB8AC3E}">
        <p14:creationId xmlns:p14="http://schemas.microsoft.com/office/powerpoint/2010/main" val="150043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8891-779B-4C58-93B2-CD6B4FC1D1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77949B-AA10-4774-8DCB-057DB20C6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814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B4057-51FA-5362-776E-36EBB986C95F}"/>
              </a:ext>
            </a:extLst>
          </p:cNvPr>
          <p:cNvSpPr>
            <a:spLocks noGrp="1"/>
          </p:cNvSpPr>
          <p:nvPr>
            <p:ph type="dt" sz="half" idx="10"/>
          </p:nvPr>
        </p:nvSpPr>
        <p:spPr/>
        <p:txBody>
          <a:bodyPr/>
          <a:lstStyle/>
          <a:p>
            <a:fld id="{1BCD8001-9B66-419C-AB4F-926631EA035A}" type="datetime1">
              <a:rPr lang="en-US" smtClean="0"/>
              <a:t>8/21/2024</a:t>
            </a:fld>
            <a:endParaRPr lang="en-US"/>
          </a:p>
        </p:txBody>
      </p:sp>
      <p:sp>
        <p:nvSpPr>
          <p:cNvPr id="4" name="Slide Number Placeholder 3">
            <a:extLst>
              <a:ext uri="{FF2B5EF4-FFF2-40B4-BE49-F238E27FC236}">
                <a16:creationId xmlns:a16="http://schemas.microsoft.com/office/drawing/2014/main" id="{100B5166-DFAA-175D-5C8C-1A41C1CD10A8}"/>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5" name="Footer Placeholder 4">
            <a:extLst>
              <a:ext uri="{FF2B5EF4-FFF2-40B4-BE49-F238E27FC236}">
                <a16:creationId xmlns:a16="http://schemas.microsoft.com/office/drawing/2014/main" id="{26CD25E8-7B5B-2DAD-4337-0BDA93781483}"/>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14020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83F2B-8140-EC70-27AC-DC7069ABE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157C5-F148-1603-3D20-CB2FF5F96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8088F3-3EB0-72EF-6DCE-CF3C716D8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BCED1-E9B2-75AC-26A7-200FB362987E}"/>
              </a:ext>
            </a:extLst>
          </p:cNvPr>
          <p:cNvSpPr>
            <a:spLocks noGrp="1"/>
          </p:cNvSpPr>
          <p:nvPr>
            <p:ph type="dt" sz="half" idx="10"/>
          </p:nvPr>
        </p:nvSpPr>
        <p:spPr/>
        <p:txBody>
          <a:bodyPr/>
          <a:lstStyle/>
          <a:p>
            <a:fld id="{5A2D68A8-C089-4D03-B913-BB4EB0DD8551}" type="datetime1">
              <a:rPr lang="en-US" smtClean="0"/>
              <a:t>8/21/2024</a:t>
            </a:fld>
            <a:endParaRPr lang="en-US"/>
          </a:p>
        </p:txBody>
      </p:sp>
      <p:sp>
        <p:nvSpPr>
          <p:cNvPr id="6" name="Footer Placeholder 5">
            <a:extLst>
              <a:ext uri="{FF2B5EF4-FFF2-40B4-BE49-F238E27FC236}">
                <a16:creationId xmlns:a16="http://schemas.microsoft.com/office/drawing/2014/main" id="{C078E1D9-9032-684A-6D06-6FCF9ECBDFF5}"/>
              </a:ext>
            </a:extLst>
          </p:cNvPr>
          <p:cNvSpPr>
            <a:spLocks noGrp="1"/>
          </p:cNvSpPr>
          <p:nvPr>
            <p:ph type="ftr" sz="quarter" idx="11"/>
          </p:nvPr>
        </p:nvSpPr>
        <p:spPr>
          <a:xfrm>
            <a:off x="4038600" y="6356350"/>
            <a:ext cx="4114800" cy="365125"/>
          </a:xfrm>
          <a:prstGeom prst="rect">
            <a:avLst/>
          </a:prstGeom>
        </p:spPr>
        <p:txBody>
          <a:bodyPr/>
          <a:lstStyle/>
          <a:p>
            <a:r>
              <a:rPr lang="en-IN"/>
              <a:t>IJCNN 2023: DL for Brain Encoding and Decoding</a:t>
            </a:r>
            <a:endParaRPr lang="en-US"/>
          </a:p>
        </p:txBody>
      </p:sp>
      <p:sp>
        <p:nvSpPr>
          <p:cNvPr id="7" name="Slide Number Placeholder 6">
            <a:extLst>
              <a:ext uri="{FF2B5EF4-FFF2-40B4-BE49-F238E27FC236}">
                <a16:creationId xmlns:a16="http://schemas.microsoft.com/office/drawing/2014/main" id="{3EF17620-9F74-697D-4CEF-1DDCD3419350}"/>
              </a:ext>
            </a:extLst>
          </p:cNvPr>
          <p:cNvSpPr>
            <a:spLocks noGrp="1"/>
          </p:cNvSpPr>
          <p:nvPr>
            <p:ph type="sldNum" sz="quarter" idx="12"/>
          </p:nvPr>
        </p:nvSpPr>
        <p:spPr/>
        <p:txBody>
          <a:bodyPr/>
          <a:lstStyle/>
          <a:p>
            <a:fld id="{F9AB4AAD-7D95-4EA7-9734-52571C4B4A51}" type="slidenum">
              <a:rPr lang="en-US" smtClean="0"/>
              <a:t>‹#›</a:t>
            </a:fld>
            <a:endParaRPr lang="en-US"/>
          </a:p>
        </p:txBody>
      </p:sp>
    </p:spTree>
    <p:extLst>
      <p:ext uri="{BB962C8B-B14F-4D97-AF65-F5344CB8AC3E}">
        <p14:creationId xmlns:p14="http://schemas.microsoft.com/office/powerpoint/2010/main" val="918078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D0F-01B8-32EB-F1C4-7E7BCA772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2B21F6-04CC-DABA-5D2A-AB0E0A644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95EBA-50F8-DCB4-AF27-81F33E402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57806-CC4A-CDDD-1AF4-4AEA4BEA175F}"/>
              </a:ext>
            </a:extLst>
          </p:cNvPr>
          <p:cNvSpPr>
            <a:spLocks noGrp="1"/>
          </p:cNvSpPr>
          <p:nvPr>
            <p:ph type="dt" sz="half" idx="10"/>
          </p:nvPr>
        </p:nvSpPr>
        <p:spPr/>
        <p:txBody>
          <a:bodyPr/>
          <a:lstStyle/>
          <a:p>
            <a:fld id="{8A8CBE71-4A9E-4C04-8270-0D0F1CA5138E}" type="datetime1">
              <a:rPr lang="en-US" smtClean="0"/>
              <a:t>8/21/2024</a:t>
            </a:fld>
            <a:endParaRPr lang="en-US"/>
          </a:p>
        </p:txBody>
      </p:sp>
      <p:sp>
        <p:nvSpPr>
          <p:cNvPr id="7" name="Slide Number Placeholder 6">
            <a:extLst>
              <a:ext uri="{FF2B5EF4-FFF2-40B4-BE49-F238E27FC236}">
                <a16:creationId xmlns:a16="http://schemas.microsoft.com/office/drawing/2014/main" id="{550391D0-3DCF-A414-F27B-3D9AF60DD5AB}"/>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8" name="Footer Placeholder 4">
            <a:extLst>
              <a:ext uri="{FF2B5EF4-FFF2-40B4-BE49-F238E27FC236}">
                <a16:creationId xmlns:a16="http://schemas.microsoft.com/office/drawing/2014/main" id="{4DDB6AEE-EF10-A440-434B-D8F1A4EAA18D}"/>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14156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CDF7-ACB7-1265-E7C4-EC82E9EDD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95844D-CC79-3B32-83D1-4FEA59F7D9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35FE62-B290-4D2B-1690-7ED61AB0D921}"/>
              </a:ext>
            </a:extLst>
          </p:cNvPr>
          <p:cNvSpPr>
            <a:spLocks noGrp="1"/>
          </p:cNvSpPr>
          <p:nvPr>
            <p:ph type="dt" sz="half" idx="10"/>
          </p:nvPr>
        </p:nvSpPr>
        <p:spPr/>
        <p:txBody>
          <a:bodyPr/>
          <a:lstStyle/>
          <a:p>
            <a:fld id="{D5AD6D73-A273-4833-9037-C20DB380D405}" type="datetime1">
              <a:rPr lang="en-US" smtClean="0"/>
              <a:t>8/21/2024</a:t>
            </a:fld>
            <a:endParaRPr lang="en-US"/>
          </a:p>
        </p:txBody>
      </p:sp>
      <p:sp>
        <p:nvSpPr>
          <p:cNvPr id="5" name="Footer Placeholder 4">
            <a:extLst>
              <a:ext uri="{FF2B5EF4-FFF2-40B4-BE49-F238E27FC236}">
                <a16:creationId xmlns:a16="http://schemas.microsoft.com/office/drawing/2014/main" id="{D7C175CF-F4A7-6650-6F43-88D74E22733F}"/>
              </a:ext>
            </a:extLst>
          </p:cNvPr>
          <p:cNvSpPr>
            <a:spLocks noGrp="1"/>
          </p:cNvSpPr>
          <p:nvPr>
            <p:ph type="ftr" sz="quarter" idx="11"/>
          </p:nvPr>
        </p:nvSpPr>
        <p:spPr>
          <a:xfrm>
            <a:off x="4038600" y="6356350"/>
            <a:ext cx="4114800" cy="365125"/>
          </a:xfrm>
          <a:prstGeom prst="rect">
            <a:avLst/>
          </a:prstGeom>
        </p:spPr>
        <p:txBody>
          <a:bodyPr/>
          <a:lstStyle/>
          <a:p>
            <a:r>
              <a:rPr lang="en-IN"/>
              <a:t>IJCNN 2023: DL for Brain Encoding and Decoding</a:t>
            </a:r>
            <a:endParaRPr lang="en-US"/>
          </a:p>
        </p:txBody>
      </p:sp>
      <p:sp>
        <p:nvSpPr>
          <p:cNvPr id="6" name="Slide Number Placeholder 5">
            <a:extLst>
              <a:ext uri="{FF2B5EF4-FFF2-40B4-BE49-F238E27FC236}">
                <a16:creationId xmlns:a16="http://schemas.microsoft.com/office/drawing/2014/main" id="{6C8A3E52-F83F-677D-C2D4-C64948645096}"/>
              </a:ext>
            </a:extLst>
          </p:cNvPr>
          <p:cNvSpPr>
            <a:spLocks noGrp="1"/>
          </p:cNvSpPr>
          <p:nvPr>
            <p:ph type="sldNum" sz="quarter" idx="12"/>
          </p:nvPr>
        </p:nvSpPr>
        <p:spPr/>
        <p:txBody>
          <a:bodyPr/>
          <a:lstStyle/>
          <a:p>
            <a:fld id="{F9AB4AAD-7D95-4EA7-9734-52571C4B4A51}" type="slidenum">
              <a:rPr lang="en-US" smtClean="0"/>
              <a:t>‹#›</a:t>
            </a:fld>
            <a:endParaRPr lang="en-US"/>
          </a:p>
        </p:txBody>
      </p:sp>
    </p:spTree>
    <p:extLst>
      <p:ext uri="{BB962C8B-B14F-4D97-AF65-F5344CB8AC3E}">
        <p14:creationId xmlns:p14="http://schemas.microsoft.com/office/powerpoint/2010/main" val="1310604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94970F-FB0F-4CA8-D451-0B6149D4BB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0C3EB1-9353-FE87-9608-AADF45DCB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0E756-2299-CEE9-8995-CAEABFC35B40}"/>
              </a:ext>
            </a:extLst>
          </p:cNvPr>
          <p:cNvSpPr>
            <a:spLocks noGrp="1"/>
          </p:cNvSpPr>
          <p:nvPr>
            <p:ph type="dt" sz="half" idx="10"/>
          </p:nvPr>
        </p:nvSpPr>
        <p:spPr/>
        <p:txBody>
          <a:bodyPr/>
          <a:lstStyle/>
          <a:p>
            <a:fld id="{9D288EA8-180D-4F34-B851-650326EDEEB2}" type="datetime1">
              <a:rPr lang="en-US" smtClean="0"/>
              <a:t>8/21/2024</a:t>
            </a:fld>
            <a:endParaRPr lang="en-US"/>
          </a:p>
        </p:txBody>
      </p:sp>
      <p:sp>
        <p:nvSpPr>
          <p:cNvPr id="6" name="Slide Number Placeholder 5">
            <a:extLst>
              <a:ext uri="{FF2B5EF4-FFF2-40B4-BE49-F238E27FC236}">
                <a16:creationId xmlns:a16="http://schemas.microsoft.com/office/drawing/2014/main" id="{F2455F0D-DC0D-AB6B-FFB3-CB70AA19FD31}"/>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7" name="Footer Placeholder 4">
            <a:extLst>
              <a:ext uri="{FF2B5EF4-FFF2-40B4-BE49-F238E27FC236}">
                <a16:creationId xmlns:a16="http://schemas.microsoft.com/office/drawing/2014/main" id="{CCE247A0-9918-683A-BC04-09C9EE672454}"/>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21750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730FEE98-94FA-42C5-AB11-5D9183701076}" type="datetime1">
              <a:rPr lang="en-US" smtClean="0"/>
              <a:t>8/21/2024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3628697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BE38FF5E-7663-4396-9FC6-EB881C97CA12}" type="datetime1">
              <a:rPr lang="en-US" smtClean="0"/>
              <a:t>8/21/2024</a:t>
            </a:fld>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Footer Placeholder 4">
            <a:extLst>
              <a:ext uri="{FF2B5EF4-FFF2-40B4-BE49-F238E27FC236}">
                <a16:creationId xmlns:a16="http://schemas.microsoft.com/office/drawing/2014/main" id="{3FEF2B57-E468-6E48-F5D7-B3AC8B917861}"/>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38543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96BD-E91C-EBCF-F168-D1910A656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2FA4E4-0F74-F39A-D265-563DF4912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95B419-F174-6FBB-E1AA-C654488FE21E}"/>
              </a:ext>
            </a:extLst>
          </p:cNvPr>
          <p:cNvSpPr>
            <a:spLocks noGrp="1"/>
          </p:cNvSpPr>
          <p:nvPr>
            <p:ph type="dt" sz="half" idx="10"/>
          </p:nvPr>
        </p:nvSpPr>
        <p:spPr/>
        <p:txBody>
          <a:bodyPr/>
          <a:lstStyle/>
          <a:p>
            <a:fld id="{F7038DD4-D34F-441F-899E-A2AFB336F2DA}" type="datetime1">
              <a:rPr lang="en-US" smtClean="0"/>
              <a:t>8/21/2024</a:t>
            </a:fld>
            <a:endParaRPr lang="en-US"/>
          </a:p>
        </p:txBody>
      </p:sp>
      <p:sp>
        <p:nvSpPr>
          <p:cNvPr id="6" name="Slide Number Placeholder 5">
            <a:extLst>
              <a:ext uri="{FF2B5EF4-FFF2-40B4-BE49-F238E27FC236}">
                <a16:creationId xmlns:a16="http://schemas.microsoft.com/office/drawing/2014/main" id="{F19DB602-663E-1E8E-0BDA-97D35EECE709}"/>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7" name="Footer Placeholder 4">
            <a:extLst>
              <a:ext uri="{FF2B5EF4-FFF2-40B4-BE49-F238E27FC236}">
                <a16:creationId xmlns:a16="http://schemas.microsoft.com/office/drawing/2014/main" id="{1C117702-9E2A-230E-229D-A873FECC6735}"/>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79107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B61E-BBDA-E8E5-E44A-051CF7E19D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C2134-C9D3-9DDD-3B4B-BFBC1DBCE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A21AD-9E3A-D637-2D17-70C5A5D30A58}"/>
              </a:ext>
            </a:extLst>
          </p:cNvPr>
          <p:cNvSpPr>
            <a:spLocks noGrp="1"/>
          </p:cNvSpPr>
          <p:nvPr>
            <p:ph type="dt" sz="half" idx="10"/>
          </p:nvPr>
        </p:nvSpPr>
        <p:spPr/>
        <p:txBody>
          <a:bodyPr/>
          <a:lstStyle/>
          <a:p>
            <a:fld id="{87765D28-98FA-4627-B5FD-901149736B7E}" type="datetime1">
              <a:rPr lang="en-US" smtClean="0"/>
              <a:t>8/21/2024</a:t>
            </a:fld>
            <a:endParaRPr lang="en-US"/>
          </a:p>
        </p:txBody>
      </p:sp>
      <p:sp>
        <p:nvSpPr>
          <p:cNvPr id="6" name="Slide Number Placeholder 5">
            <a:extLst>
              <a:ext uri="{FF2B5EF4-FFF2-40B4-BE49-F238E27FC236}">
                <a16:creationId xmlns:a16="http://schemas.microsoft.com/office/drawing/2014/main" id="{2B85E14F-4462-1AC5-9BB2-9D7A33DE8B30}"/>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7" name="Footer Placeholder 4">
            <a:extLst>
              <a:ext uri="{FF2B5EF4-FFF2-40B4-BE49-F238E27FC236}">
                <a16:creationId xmlns:a16="http://schemas.microsoft.com/office/drawing/2014/main" id="{7F3FF5A8-975B-52AE-DC33-D3483F98252A}"/>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0171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1562-F6E4-DB30-3A4A-9D77D657C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94AE51-C121-D505-61E9-AAE182DC8B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EB4C7-0ECE-0C8D-28AA-F7920F91BEF0}"/>
              </a:ext>
            </a:extLst>
          </p:cNvPr>
          <p:cNvSpPr>
            <a:spLocks noGrp="1"/>
          </p:cNvSpPr>
          <p:nvPr>
            <p:ph type="dt" sz="half" idx="10"/>
          </p:nvPr>
        </p:nvSpPr>
        <p:spPr/>
        <p:txBody>
          <a:bodyPr/>
          <a:lstStyle/>
          <a:p>
            <a:fld id="{DE7C637F-EF10-4CCE-905A-D60BF2F14993}" type="datetime1">
              <a:rPr lang="en-US" smtClean="0"/>
              <a:t>8/21/2024</a:t>
            </a:fld>
            <a:endParaRPr lang="en-US"/>
          </a:p>
        </p:txBody>
      </p:sp>
      <p:sp>
        <p:nvSpPr>
          <p:cNvPr id="6" name="Slide Number Placeholder 5">
            <a:extLst>
              <a:ext uri="{FF2B5EF4-FFF2-40B4-BE49-F238E27FC236}">
                <a16:creationId xmlns:a16="http://schemas.microsoft.com/office/drawing/2014/main" id="{CDE4A3D2-3A27-EC0D-A661-573C9A7F17CB}"/>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7" name="Footer Placeholder 4">
            <a:extLst>
              <a:ext uri="{FF2B5EF4-FFF2-40B4-BE49-F238E27FC236}">
                <a16:creationId xmlns:a16="http://schemas.microsoft.com/office/drawing/2014/main" id="{32881F09-C97A-9BD0-E01C-F722BF5BFB92}"/>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008822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1643-E437-7693-7FE2-A81BF75E4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4446AC-E961-3E21-77AB-91821E5E0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A91CE5-5A1A-960F-03E4-60C77D1B95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43C217-968C-5C82-CA2F-E12579E2FB37}"/>
              </a:ext>
            </a:extLst>
          </p:cNvPr>
          <p:cNvSpPr>
            <a:spLocks noGrp="1"/>
          </p:cNvSpPr>
          <p:nvPr>
            <p:ph type="dt" sz="half" idx="10"/>
          </p:nvPr>
        </p:nvSpPr>
        <p:spPr/>
        <p:txBody>
          <a:bodyPr/>
          <a:lstStyle/>
          <a:p>
            <a:fld id="{74E2D7D1-43E1-447C-8388-2A9C56FBAFA5}" type="datetime1">
              <a:rPr lang="en-US" smtClean="0"/>
              <a:t>8/21/2024</a:t>
            </a:fld>
            <a:endParaRPr lang="en-US"/>
          </a:p>
        </p:txBody>
      </p:sp>
      <p:sp>
        <p:nvSpPr>
          <p:cNvPr id="6" name="Footer Placeholder 5">
            <a:extLst>
              <a:ext uri="{FF2B5EF4-FFF2-40B4-BE49-F238E27FC236}">
                <a16:creationId xmlns:a16="http://schemas.microsoft.com/office/drawing/2014/main" id="{D920968F-60F7-104B-1A5E-2BBB049CF973}"/>
              </a:ext>
            </a:extLst>
          </p:cNvPr>
          <p:cNvSpPr>
            <a:spLocks noGrp="1"/>
          </p:cNvSpPr>
          <p:nvPr>
            <p:ph type="ftr" sz="quarter" idx="11"/>
          </p:nvPr>
        </p:nvSpPr>
        <p:spPr>
          <a:xfrm>
            <a:off x="4038600" y="6356350"/>
            <a:ext cx="4114800" cy="365125"/>
          </a:xfrm>
          <a:prstGeom prst="rect">
            <a:avLst/>
          </a:prstGeom>
        </p:spPr>
        <p:txBody>
          <a:bodyPr/>
          <a:lstStyle/>
          <a:p>
            <a:r>
              <a:rPr lang="en-IN"/>
              <a:t>IJCNN 2023: DL for Brain Encoding and Decoding</a:t>
            </a:r>
            <a:endParaRPr lang="en-US"/>
          </a:p>
        </p:txBody>
      </p:sp>
      <p:sp>
        <p:nvSpPr>
          <p:cNvPr id="7" name="Slide Number Placeholder 6">
            <a:extLst>
              <a:ext uri="{FF2B5EF4-FFF2-40B4-BE49-F238E27FC236}">
                <a16:creationId xmlns:a16="http://schemas.microsoft.com/office/drawing/2014/main" id="{0AB6EE29-18F0-8DF1-7C7B-C55958D84B63}"/>
              </a:ext>
            </a:extLst>
          </p:cNvPr>
          <p:cNvSpPr>
            <a:spLocks noGrp="1"/>
          </p:cNvSpPr>
          <p:nvPr>
            <p:ph type="sldNum" sz="quarter" idx="12"/>
          </p:nvPr>
        </p:nvSpPr>
        <p:spPr/>
        <p:txBody>
          <a:bodyPr/>
          <a:lstStyle/>
          <a:p>
            <a:fld id="{F9AB4AAD-7D95-4EA7-9734-52571C4B4A51}" type="slidenum">
              <a:rPr lang="en-US" smtClean="0"/>
              <a:t>‹#›</a:t>
            </a:fld>
            <a:endParaRPr lang="en-US"/>
          </a:p>
        </p:txBody>
      </p:sp>
    </p:spTree>
    <p:extLst>
      <p:ext uri="{BB962C8B-B14F-4D97-AF65-F5344CB8AC3E}">
        <p14:creationId xmlns:p14="http://schemas.microsoft.com/office/powerpoint/2010/main" val="3237511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557F-8572-88F6-6340-3B125343A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22A186-3DD9-AD0E-6F1D-5425093D2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E94021-C697-12A9-BE11-54CA4C538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B974D1-6FCC-824C-828E-92C91E3C0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C43C2-14A0-4A50-F524-206DFD979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8064E-77E6-326C-425A-4A0EE0B68221}"/>
              </a:ext>
            </a:extLst>
          </p:cNvPr>
          <p:cNvSpPr>
            <a:spLocks noGrp="1"/>
          </p:cNvSpPr>
          <p:nvPr>
            <p:ph type="dt" sz="half" idx="10"/>
          </p:nvPr>
        </p:nvSpPr>
        <p:spPr/>
        <p:txBody>
          <a:bodyPr/>
          <a:lstStyle/>
          <a:p>
            <a:fld id="{A410BB74-3BA9-44BE-A5ED-5566AD8071A4}" type="datetime1">
              <a:rPr lang="en-US" smtClean="0"/>
              <a:t>8/21/2024</a:t>
            </a:fld>
            <a:endParaRPr lang="en-US"/>
          </a:p>
        </p:txBody>
      </p:sp>
      <p:sp>
        <p:nvSpPr>
          <p:cNvPr id="9" name="Slide Number Placeholder 8">
            <a:extLst>
              <a:ext uri="{FF2B5EF4-FFF2-40B4-BE49-F238E27FC236}">
                <a16:creationId xmlns:a16="http://schemas.microsoft.com/office/drawing/2014/main" id="{B2A15749-AEC3-1ADF-6ABB-167235B48A80}"/>
              </a:ext>
            </a:extLst>
          </p:cNvPr>
          <p:cNvSpPr>
            <a:spLocks noGrp="1"/>
          </p:cNvSpPr>
          <p:nvPr>
            <p:ph type="sldNum" sz="quarter" idx="12"/>
          </p:nvPr>
        </p:nvSpPr>
        <p:spPr/>
        <p:txBody>
          <a:bodyPr/>
          <a:lstStyle/>
          <a:p>
            <a:fld id="{F9AB4AAD-7D95-4EA7-9734-52571C4B4A51}" type="slidenum">
              <a:rPr lang="en-US" smtClean="0"/>
              <a:t>‹#›</a:t>
            </a:fld>
            <a:endParaRPr lang="en-US"/>
          </a:p>
        </p:txBody>
      </p:sp>
      <p:sp>
        <p:nvSpPr>
          <p:cNvPr id="10" name="Footer Placeholder 4">
            <a:extLst>
              <a:ext uri="{FF2B5EF4-FFF2-40B4-BE49-F238E27FC236}">
                <a16:creationId xmlns:a16="http://schemas.microsoft.com/office/drawing/2014/main" id="{8D09ED63-84AB-C56A-7CAB-4A50C065E856}"/>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53517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1BF4-7538-A7A4-C91C-16DDBED165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D25EF2-E470-2CBE-9209-BC800658CFED}"/>
              </a:ext>
            </a:extLst>
          </p:cNvPr>
          <p:cNvSpPr>
            <a:spLocks noGrp="1"/>
          </p:cNvSpPr>
          <p:nvPr>
            <p:ph type="dt" sz="half" idx="10"/>
          </p:nvPr>
        </p:nvSpPr>
        <p:spPr/>
        <p:txBody>
          <a:bodyPr/>
          <a:lstStyle/>
          <a:p>
            <a:fld id="{2BA84D9A-63F6-4861-BC65-52A3698992AF}" type="datetime1">
              <a:rPr lang="en-US" smtClean="0"/>
              <a:t>8/21/2024</a:t>
            </a:fld>
            <a:endParaRPr lang="en-US"/>
          </a:p>
        </p:txBody>
      </p:sp>
      <p:sp>
        <p:nvSpPr>
          <p:cNvPr id="4" name="Footer Placeholder 3">
            <a:extLst>
              <a:ext uri="{FF2B5EF4-FFF2-40B4-BE49-F238E27FC236}">
                <a16:creationId xmlns:a16="http://schemas.microsoft.com/office/drawing/2014/main" id="{1C25168C-6EF7-2177-0D68-298DCACA841B}"/>
              </a:ext>
            </a:extLst>
          </p:cNvPr>
          <p:cNvSpPr>
            <a:spLocks noGrp="1"/>
          </p:cNvSpPr>
          <p:nvPr>
            <p:ph type="ftr" sz="quarter" idx="11"/>
          </p:nvPr>
        </p:nvSpPr>
        <p:spPr>
          <a:xfrm>
            <a:off x="4038600" y="6356350"/>
            <a:ext cx="4114800" cy="365125"/>
          </a:xfrm>
          <a:prstGeom prst="rect">
            <a:avLst/>
          </a:prstGeom>
        </p:spPr>
        <p:txBody>
          <a:bodyPr/>
          <a:lstStyle/>
          <a:p>
            <a:r>
              <a:rPr lang="en-IN"/>
              <a:t>IJCNN 2023: DL for Brain Encoding and Decoding</a:t>
            </a:r>
            <a:endParaRPr lang="en-US"/>
          </a:p>
        </p:txBody>
      </p:sp>
      <p:sp>
        <p:nvSpPr>
          <p:cNvPr id="5" name="Slide Number Placeholder 4">
            <a:extLst>
              <a:ext uri="{FF2B5EF4-FFF2-40B4-BE49-F238E27FC236}">
                <a16:creationId xmlns:a16="http://schemas.microsoft.com/office/drawing/2014/main" id="{9F8FBEC7-303F-C745-AC60-9346E7C253F0}"/>
              </a:ext>
            </a:extLst>
          </p:cNvPr>
          <p:cNvSpPr>
            <a:spLocks noGrp="1"/>
          </p:cNvSpPr>
          <p:nvPr>
            <p:ph type="sldNum" sz="quarter" idx="12"/>
          </p:nvPr>
        </p:nvSpPr>
        <p:spPr/>
        <p:txBody>
          <a:bodyPr/>
          <a:lstStyle/>
          <a:p>
            <a:fld id="{F9AB4AAD-7D95-4EA7-9734-52571C4B4A51}" type="slidenum">
              <a:rPr lang="en-US" smtClean="0"/>
              <a:t>‹#›</a:t>
            </a:fld>
            <a:endParaRPr lang="en-US"/>
          </a:p>
        </p:txBody>
      </p:sp>
    </p:spTree>
    <p:extLst>
      <p:ext uri="{BB962C8B-B14F-4D97-AF65-F5344CB8AC3E}">
        <p14:creationId xmlns:p14="http://schemas.microsoft.com/office/powerpoint/2010/main" val="25141211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1128E-11EE-4196-99C7-A1FD48A00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B8B1A-08B6-4D7D-987F-2B449D705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746E5-E645-7181-05A3-9B34B716E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2B32CD-3A16-F1A7-6E70-C46D93C55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BC7E2-5D98-E12F-39C8-99C14A940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25C34-F718-4098-81FD-9B3C2456DF61}" type="datetime1">
              <a:rPr lang="en-US" smtClean="0"/>
              <a:t>8/21/2024</a:t>
            </a:fld>
            <a:endParaRPr lang="en-US"/>
          </a:p>
        </p:txBody>
      </p:sp>
      <p:sp>
        <p:nvSpPr>
          <p:cNvPr id="6" name="Slide Number Placeholder 5">
            <a:extLst>
              <a:ext uri="{FF2B5EF4-FFF2-40B4-BE49-F238E27FC236}">
                <a16:creationId xmlns:a16="http://schemas.microsoft.com/office/drawing/2014/main" id="{BDC2A510-7C75-1DFD-39D7-CC6A3228E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B4AAD-7D95-4EA7-9734-52571C4B4A51}" type="slidenum">
              <a:rPr lang="en-US" smtClean="0"/>
              <a:t>‹#›</a:t>
            </a:fld>
            <a:endParaRPr lang="en-US"/>
          </a:p>
        </p:txBody>
      </p:sp>
      <p:sp>
        <p:nvSpPr>
          <p:cNvPr id="7" name="Footer Placeholder 4">
            <a:extLst>
              <a:ext uri="{FF2B5EF4-FFF2-40B4-BE49-F238E27FC236}">
                <a16:creationId xmlns:a16="http://schemas.microsoft.com/office/drawing/2014/main" id="{27D03DB2-2BD8-1BBC-A1BE-C0F60C99C536}"/>
              </a:ext>
            </a:extLst>
          </p:cNvPr>
          <p:cNvSpPr>
            <a:spLocks noGrp="1"/>
          </p:cNvSpPr>
          <p:nvPr>
            <p:ph type="ftr" sz="quarter" idx="3"/>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89353380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biorxiv.org/content/biorxiv/early/2021/12/21/2021.04.02.438248.full.pdf"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iencedirect.com/science/article/pii/S105381191630102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clanthology.org/Q17-1002.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sdata201829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ccbi.cmu.edu/reprints/Wang_Just_HBM-2017+%20supp-info_sentence%20decoding_reprint.pdf" TargetMode="External"/><Relationship Id="rId2" Type="http://schemas.openxmlformats.org/officeDocument/2006/relationships/hyperlink" Target="https://journals.plos.org/plosone/article?id=10.1371/journal.pone.011257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cbi.cmu.edu/reprints/Wang_Just_HBM-2017+%20supp-info_sentence%20decoding_reprint.pdf" TargetMode="External"/><Relationship Id="rId2" Type="http://schemas.openxmlformats.org/officeDocument/2006/relationships/hyperlink" Target="https://journals.plos.org/plosone/article?id=10.1371/journal.pone.011257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18/file/f471223d1a1614b58a7dc45c9d01df19-Paper.pdf" TargetMode="External"/><Relationship Id="rId7" Type="http://schemas.openxmlformats.org/officeDocument/2006/relationships/image" Target="../media/image19.png"/><Relationship Id="rId2" Type="http://schemas.openxmlformats.org/officeDocument/2006/relationships/hyperlink" Target="https://proceedings.neurips.cc/paper/2019/file/749a8e6c231831ef7756db230b4359c8-Paper.pdf" TargetMode="Externa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rxiv.org/pdf/1906.11861.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nlpr.ia.ac.cn/cip/ZongPublications/2019/2019-SunJingyuan-AAAI.pdf" TargetMode="External"/><Relationship Id="rId2" Type="http://schemas.openxmlformats.org/officeDocument/2006/relationships/hyperlink" Target="https://proceedings.neurips.cc/paper/2019/file/749a8e6c231831ef7756db230b4359c8-Paper.pdf" TargetMode="Externa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www.nlpr.ia.ac.cn/cip/ZongPublications/2020/TNNLS_wangshaonan.pdf" TargetMode="External"/><Relationship Id="rId2" Type="http://schemas.openxmlformats.org/officeDocument/2006/relationships/hyperlink" Target="https://proceedings.neurips.cc/paper/2019/file/749a8e6c231831ef7756db230b4359c8-Paper.pdf" TargetMode="Externa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910.01244.pdf" TargetMode="Externa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205.01404.pdf" TargetMode="Externa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roceedings.neurips.cc/paper/2019/file/2b8501af7b64d1aaae7dd832805f0709-Paper.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proceedings.mlr.press/v139/caucheteux21a/caucheteux21a.pdf"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www2.bcs.rochester.edu/sites/raizada/papers/Anderson_et_al_sentence_decoding_CerebralCortex2016.pdf" TargetMode="External"/><Relationship Id="rId2" Type="http://schemas.openxmlformats.org/officeDocument/2006/relationships/hyperlink" Target="https://www.jneurosci.org/content/jneuro/39/45/8969.full.pdf" TargetMode="Externa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nature.com/articles/s41467-020-19630-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sciencedirect.com/science/article/pii/S1053811916301021" TargetMode="External"/><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www.ccbi.cmu.edu/reprints/Wang_Just_HBM-2017+%20supp-info_sentence%20decoding_reprint.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raju.bapi@iiit.ac.in" TargetMode="External"/><Relationship Id="rId2" Type="http://schemas.openxmlformats.org/officeDocument/2006/relationships/hyperlink" Target="mailto:subba-reddy.oota@inria.fr" TargetMode="External"/><Relationship Id="rId1" Type="http://schemas.openxmlformats.org/officeDocument/2006/relationships/slideLayout" Target="../slideLayouts/slideLayout2.xml"/><Relationship Id="rId5" Type="http://schemas.openxmlformats.org/officeDocument/2006/relationships/hyperlink" Target="https://sites.google.com/view/bccl-iiith/home" TargetMode="External"/><Relationship Id="rId4" Type="http://schemas.openxmlformats.org/officeDocument/2006/relationships/hyperlink" Target="https://www.linkedin.com/in/jashn-aror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iorxiv.org/content/10.1101/2021.04.02.438248v2.full.pdf" TargetMode="External"/><Relationship Id="rId2" Type="http://schemas.openxmlformats.org/officeDocument/2006/relationships/image" Target="../media/image210.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ediatum.ub.tum.de/doc/1308160/file.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biorxiv.org/content/biorxiv/early/2021/12/21/2021.04.02.438248.full.pdf"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114960" y="917357"/>
            <a:ext cx="11914480" cy="1101448"/>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IN" sz="6400" b="1" dirty="0">
                <a:solidFill>
                  <a:srgbClr val="FF0000"/>
                </a:solidFill>
                <a:latin typeface="Calibri"/>
                <a:ea typeface="Calibri"/>
                <a:cs typeface="Calibri"/>
                <a:sym typeface="Calibri"/>
              </a:rPr>
              <a:t>Neuro-AI alignment: Introduction</a:t>
            </a:r>
            <a:endParaRPr sz="4000" dirty="0"/>
          </a:p>
        </p:txBody>
      </p:sp>
      <p:sp>
        <p:nvSpPr>
          <p:cNvPr id="89" name="Google Shape;89;p19"/>
          <p:cNvSpPr txBox="1">
            <a:spLocks noGrp="1"/>
          </p:cNvSpPr>
          <p:nvPr>
            <p:ph type="subTitle" idx="1"/>
          </p:nvPr>
        </p:nvSpPr>
        <p:spPr>
          <a:xfrm>
            <a:off x="790600" y="2539407"/>
            <a:ext cx="10563200" cy="1602168"/>
          </a:xfrm>
          <a:prstGeom prst="rect">
            <a:avLst/>
          </a:prstGeom>
          <a:noFill/>
          <a:ln>
            <a:noFill/>
          </a:ln>
        </p:spPr>
        <p:txBody>
          <a:bodyPr spcFirstLastPara="1" vert="horz" wrap="square" lIns="91433" tIns="45700" rIns="91433" bIns="45700" rtlCol="0" anchor="t" anchorCtr="0">
            <a:normAutofit/>
          </a:bodyPr>
          <a:lstStyle/>
          <a:p>
            <a:pPr>
              <a:spcBef>
                <a:spcPts val="0"/>
              </a:spcBef>
              <a:buClr>
                <a:srgbClr val="00B0F0"/>
              </a:buClr>
              <a:buSzPct val="100000"/>
            </a:pPr>
            <a:r>
              <a:rPr lang="en" sz="2800" dirty="0">
                <a:solidFill>
                  <a:srgbClr val="00B0F0"/>
                </a:solidFill>
              </a:rPr>
              <a:t>Subba Reddy Oota</a:t>
            </a:r>
            <a:r>
              <a:rPr lang="en" sz="2800" baseline="30000" dirty="0">
                <a:solidFill>
                  <a:srgbClr val="00B0F0"/>
                </a:solidFill>
              </a:rPr>
              <a:t>1</a:t>
            </a:r>
            <a:r>
              <a:rPr lang="en" sz="2800" dirty="0">
                <a:solidFill>
                  <a:srgbClr val="00B0F0"/>
                </a:solidFill>
              </a:rPr>
              <a:t>,Mounika Mareddy</a:t>
            </a:r>
            <a:r>
              <a:rPr lang="en" sz="2800" baseline="30000" dirty="0">
                <a:solidFill>
                  <a:srgbClr val="00B0F0"/>
                </a:solidFill>
              </a:rPr>
              <a:t>2</a:t>
            </a:r>
            <a:r>
              <a:rPr lang="en" sz="2800" dirty="0">
                <a:solidFill>
                  <a:srgbClr val="00B0F0"/>
                </a:solidFill>
              </a:rPr>
              <a:t>, Raju S. Bapi</a:t>
            </a:r>
            <a:r>
              <a:rPr lang="en" sz="2800" baseline="30000" dirty="0">
                <a:solidFill>
                  <a:srgbClr val="00B0F0"/>
                </a:solidFill>
              </a:rPr>
              <a:t>3</a:t>
            </a:r>
            <a:endParaRPr dirty="0"/>
          </a:p>
          <a:p>
            <a:pPr>
              <a:spcBef>
                <a:spcPts val="1067"/>
              </a:spcBef>
              <a:buClr>
                <a:srgbClr val="00B050"/>
              </a:buClr>
              <a:buSzPct val="100000"/>
            </a:pPr>
            <a:r>
              <a:rPr lang="en" sz="2267" baseline="30000" dirty="0">
                <a:solidFill>
                  <a:srgbClr val="00B050"/>
                </a:solidFill>
              </a:rPr>
              <a:t>1</a:t>
            </a:r>
            <a:r>
              <a:rPr lang="en-IN" sz="2267" dirty="0">
                <a:solidFill>
                  <a:srgbClr val="00B050"/>
                </a:solidFill>
              </a:rPr>
              <a:t>TU Berlin, Germany</a:t>
            </a:r>
            <a:r>
              <a:rPr lang="en" sz="2267" dirty="0">
                <a:solidFill>
                  <a:srgbClr val="00B050"/>
                </a:solidFill>
              </a:rPr>
              <a:t>; </a:t>
            </a:r>
            <a:r>
              <a:rPr lang="en" sz="2267" baseline="30000" dirty="0">
                <a:solidFill>
                  <a:srgbClr val="00B050"/>
                </a:solidFill>
              </a:rPr>
              <a:t>2</a:t>
            </a:r>
            <a:r>
              <a:rPr lang="en-IN" sz="2267" dirty="0">
                <a:solidFill>
                  <a:srgbClr val="00B050"/>
                </a:solidFill>
              </a:rPr>
              <a:t>University of Bonn, Germany</a:t>
            </a:r>
            <a:r>
              <a:rPr lang="en" sz="2267" dirty="0">
                <a:solidFill>
                  <a:srgbClr val="00B050"/>
                </a:solidFill>
              </a:rPr>
              <a:t>; </a:t>
            </a:r>
            <a:r>
              <a:rPr lang="en" sz="2267" baseline="30000" dirty="0">
                <a:solidFill>
                  <a:srgbClr val="00B050"/>
                </a:solidFill>
              </a:rPr>
              <a:t>3</a:t>
            </a:r>
            <a:r>
              <a:rPr lang="en" sz="2267" dirty="0">
                <a:solidFill>
                  <a:srgbClr val="00B050"/>
                </a:solidFill>
              </a:rPr>
              <a:t>IIIT Hyderabad, India</a:t>
            </a:r>
            <a:endParaRPr dirty="0"/>
          </a:p>
          <a:p>
            <a:pPr>
              <a:spcBef>
                <a:spcPts val="1067"/>
              </a:spcBef>
              <a:buClr>
                <a:schemeClr val="dk1"/>
              </a:buClr>
              <a:buSzPct val="64285"/>
            </a:pPr>
            <a:r>
              <a:rPr lang="en" dirty="0"/>
              <a:t>subba-reddy.oota@inria.fr; raju.bapi&lt;AT&gt;iiit.ac.in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381" y="4431499"/>
            <a:ext cx="1233584" cy="1307732"/>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775" y="4431499"/>
            <a:ext cx="1233584" cy="1307733"/>
          </a:xfrm>
          <a:prstGeom prst="rect">
            <a:avLst/>
          </a:prstGeom>
        </p:spPr>
      </p:pic>
      <p:sp>
        <p:nvSpPr>
          <p:cNvPr id="2" name="TextBox 1">
            <a:extLst>
              <a:ext uri="{FF2B5EF4-FFF2-40B4-BE49-F238E27FC236}">
                <a16:creationId xmlns:a16="http://schemas.microsoft.com/office/drawing/2014/main" id="{EC562C8C-EA08-2A46-90FB-86DF9DDEBDE9}"/>
              </a:ext>
            </a:extLst>
          </p:cNvPr>
          <p:cNvSpPr txBox="1"/>
          <p:nvPr/>
        </p:nvSpPr>
        <p:spPr>
          <a:xfrm>
            <a:off x="6602674" y="6543304"/>
            <a:ext cx="5572423" cy="369332"/>
          </a:xfrm>
          <a:prstGeom prst="rect">
            <a:avLst/>
          </a:prstGeom>
          <a:noFill/>
        </p:spPr>
        <p:txBody>
          <a:bodyPr wrap="none" rtlCol="0">
            <a:spAutoFit/>
          </a:bodyPr>
          <a:lstStyle/>
          <a:p>
            <a:r>
              <a:rPr lang="en-US" dirty="0"/>
              <a:t>Thanks to Dr. Manish Gupta, Microsoft India for the slides</a:t>
            </a:r>
            <a:endParaRPr lang="en-IN" dirty="0"/>
          </a:p>
        </p:txBody>
      </p:sp>
      <p:pic>
        <p:nvPicPr>
          <p:cNvPr id="3" name="Picture 2">
            <a:extLst>
              <a:ext uri="{FF2B5EF4-FFF2-40B4-BE49-F238E27FC236}">
                <a16:creationId xmlns:a16="http://schemas.microsoft.com/office/drawing/2014/main" id="{E77E7DC9-D59E-2F4E-654D-20C0AE51A828}"/>
              </a:ext>
            </a:extLst>
          </p:cNvPr>
          <p:cNvPicPr>
            <a:picLocks noChangeAspect="1"/>
          </p:cNvPicPr>
          <p:nvPr/>
        </p:nvPicPr>
        <p:blipFill>
          <a:blip r:embed="rId5"/>
          <a:stretch>
            <a:fillRect/>
          </a:stretch>
        </p:blipFill>
        <p:spPr>
          <a:xfrm>
            <a:off x="5932114" y="4431499"/>
            <a:ext cx="1257300" cy="1328738"/>
          </a:xfrm>
          <a:prstGeom prst="rect">
            <a:avLst/>
          </a:prstGeom>
        </p:spPr>
      </p:pic>
      <p:sp>
        <p:nvSpPr>
          <p:cNvPr id="4" name="Footer Placeholder 4">
            <a:extLst>
              <a:ext uri="{FF2B5EF4-FFF2-40B4-BE49-F238E27FC236}">
                <a16:creationId xmlns:a16="http://schemas.microsoft.com/office/drawing/2014/main" id="{6CDC7D37-8E48-2868-65AA-007A5E02EF2E}"/>
              </a:ext>
            </a:extLst>
          </p:cNvPr>
          <p:cNvSpPr>
            <a:spLocks noGrp="1"/>
          </p:cNvSpPr>
          <p:nvPr>
            <p:ph type="ftr" sz="quarter" idx="11"/>
          </p:nvPr>
        </p:nvSpPr>
        <p:spPr>
          <a:xfrm>
            <a:off x="305445" y="6496951"/>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D5CD-3D05-1808-B63C-651CCBA3BF4B}"/>
              </a:ext>
            </a:extLst>
          </p:cNvPr>
          <p:cNvSpPr>
            <a:spLocks noGrp="1"/>
          </p:cNvSpPr>
          <p:nvPr>
            <p:ph type="title"/>
          </p:nvPr>
        </p:nvSpPr>
        <p:spPr/>
        <p:txBody>
          <a:bodyPr>
            <a:normAutofit/>
          </a:bodyPr>
          <a:lstStyle/>
          <a:p>
            <a:r>
              <a:rPr lang="en-US" dirty="0"/>
              <a:t>Computational Cognitive Science Research goals</a:t>
            </a:r>
            <a:endParaRPr lang="en-IN" dirty="0"/>
          </a:p>
        </p:txBody>
      </p:sp>
      <p:sp>
        <p:nvSpPr>
          <p:cNvPr id="3" name="Content Placeholder 2">
            <a:extLst>
              <a:ext uri="{FF2B5EF4-FFF2-40B4-BE49-F238E27FC236}">
                <a16:creationId xmlns:a16="http://schemas.microsoft.com/office/drawing/2014/main" id="{3E1C63C6-079A-D695-6BFC-8092DCEF556E}"/>
              </a:ext>
            </a:extLst>
          </p:cNvPr>
          <p:cNvSpPr>
            <a:spLocks noGrp="1"/>
          </p:cNvSpPr>
          <p:nvPr>
            <p:ph idx="1"/>
          </p:nvPr>
        </p:nvSpPr>
        <p:spPr>
          <a:xfrm>
            <a:off x="147638" y="1104900"/>
            <a:ext cx="7467600" cy="5191125"/>
          </a:xfrm>
        </p:spPr>
        <p:txBody>
          <a:bodyPr>
            <a:normAutofit/>
          </a:bodyPr>
          <a:lstStyle/>
          <a:p>
            <a:r>
              <a:rPr lang="en-IN" dirty="0"/>
              <a:t>Biological plausibility</a:t>
            </a:r>
          </a:p>
          <a:p>
            <a:pPr lvl="1"/>
            <a:r>
              <a:rPr lang="en-IN" dirty="0"/>
              <a:t>Simulate linear readout</a:t>
            </a:r>
          </a:p>
          <a:p>
            <a:pPr lvl="2"/>
            <a:r>
              <a:rPr lang="en-IN" dirty="0"/>
              <a:t>If the features can be extracted with a linear mapping model, it means that they require few additional computations in order to be used downstream.</a:t>
            </a:r>
          </a:p>
          <a:p>
            <a:pPr lvl="1"/>
            <a:r>
              <a:rPr lang="en-IN" dirty="0"/>
              <a:t>Incorporate measurement-related considerations</a:t>
            </a:r>
          </a:p>
          <a:p>
            <a:pPr lvl="2"/>
            <a:r>
              <a:rPr lang="en-IN" dirty="0"/>
              <a:t>Rather than assuming a fixed HRF across voxels and/or conditions, what are better ways?</a:t>
            </a:r>
          </a:p>
        </p:txBody>
      </p:sp>
      <p:sp>
        <p:nvSpPr>
          <p:cNvPr id="5" name="Slide Number Placeholder 4">
            <a:extLst>
              <a:ext uri="{FF2B5EF4-FFF2-40B4-BE49-F238E27FC236}">
                <a16:creationId xmlns:a16="http://schemas.microsoft.com/office/drawing/2014/main" id="{654FE1F2-23C9-F635-5801-AC1E353A1171}"/>
              </a:ext>
            </a:extLst>
          </p:cNvPr>
          <p:cNvSpPr>
            <a:spLocks noGrp="1"/>
          </p:cNvSpPr>
          <p:nvPr>
            <p:ph type="sldNum" sz="quarter" idx="12"/>
          </p:nvPr>
        </p:nvSpPr>
        <p:spPr/>
        <p:txBody>
          <a:bodyPr/>
          <a:lstStyle/>
          <a:p>
            <a:fld id="{AE17A532-D286-470D-AE82-1500C848B688}" type="slidenum">
              <a:rPr lang="en-US" smtClean="0"/>
              <a:pPr/>
              <a:t>10</a:t>
            </a:fld>
            <a:endParaRPr lang="en-US" dirty="0"/>
          </a:p>
        </p:txBody>
      </p:sp>
      <p:sp>
        <p:nvSpPr>
          <p:cNvPr id="6" name="Content Placeholder 5">
            <a:extLst>
              <a:ext uri="{FF2B5EF4-FFF2-40B4-BE49-F238E27FC236}">
                <a16:creationId xmlns:a16="http://schemas.microsoft.com/office/drawing/2014/main" id="{B273FD7F-3229-5626-0EEE-B3DEEF8D1F46}"/>
              </a:ext>
            </a:extLst>
          </p:cNvPr>
          <p:cNvSpPr>
            <a:spLocks noGrp="1"/>
          </p:cNvSpPr>
          <p:nvPr>
            <p:ph idx="13"/>
          </p:nvPr>
        </p:nvSpPr>
        <p:spPr/>
        <p:txBody>
          <a:bodyPr>
            <a:noAutofit/>
          </a:bodyPr>
          <a:lstStyle/>
          <a:p>
            <a:pPr marL="0" indent="0">
              <a:buNone/>
            </a:pPr>
            <a:r>
              <a:rPr lang="en-IN" sz="1000" b="0" i="0" dirty="0">
                <a:solidFill>
                  <a:srgbClr val="222222"/>
                </a:solidFill>
                <a:effectLst/>
                <a:latin typeface="Arial" panose="020B0604020202020204" pitchFamily="34" charset="0"/>
                <a:hlinkClick r:id="rId2"/>
              </a:rPr>
              <a:t>Ivanova, Anna A., Martin </a:t>
            </a:r>
            <a:r>
              <a:rPr lang="en-IN" sz="1000" b="0" i="0" dirty="0" err="1">
                <a:solidFill>
                  <a:srgbClr val="222222"/>
                </a:solidFill>
                <a:effectLst/>
                <a:latin typeface="Arial" panose="020B0604020202020204" pitchFamily="34" charset="0"/>
                <a:hlinkClick r:id="rId2"/>
              </a:rPr>
              <a:t>Schrimpf</a:t>
            </a:r>
            <a:r>
              <a:rPr lang="en-IN" sz="1000" b="0" i="0" dirty="0">
                <a:solidFill>
                  <a:srgbClr val="222222"/>
                </a:solidFill>
                <a:effectLst/>
                <a:latin typeface="Arial" panose="020B0604020202020204" pitchFamily="34" charset="0"/>
                <a:hlinkClick r:id="rId2"/>
              </a:rPr>
              <a:t>, Stefano </a:t>
            </a:r>
            <a:r>
              <a:rPr lang="en-IN" sz="1000" b="0" i="0" dirty="0" err="1">
                <a:solidFill>
                  <a:srgbClr val="222222"/>
                </a:solidFill>
                <a:effectLst/>
                <a:latin typeface="Arial" panose="020B0604020202020204" pitchFamily="34" charset="0"/>
                <a:hlinkClick r:id="rId2"/>
              </a:rPr>
              <a:t>Anzellotti</a:t>
            </a:r>
            <a:r>
              <a:rPr lang="en-IN" sz="1000" b="0" i="0" dirty="0">
                <a:solidFill>
                  <a:srgbClr val="222222"/>
                </a:solidFill>
                <a:effectLst/>
                <a:latin typeface="Arial" panose="020B0604020202020204" pitchFamily="34" charset="0"/>
                <a:hlinkClick r:id="rId2"/>
              </a:rPr>
              <a:t>, </a:t>
            </a:r>
            <a:r>
              <a:rPr lang="en-IN" sz="1000" b="0" i="0" dirty="0" err="1">
                <a:solidFill>
                  <a:srgbClr val="222222"/>
                </a:solidFill>
                <a:effectLst/>
                <a:latin typeface="Arial" panose="020B0604020202020204" pitchFamily="34" charset="0"/>
                <a:hlinkClick r:id="rId2"/>
              </a:rPr>
              <a:t>Noga</a:t>
            </a:r>
            <a:r>
              <a:rPr lang="en-IN" sz="1000" b="0" i="0" dirty="0">
                <a:solidFill>
                  <a:srgbClr val="222222"/>
                </a:solidFill>
                <a:effectLst/>
                <a:latin typeface="Arial" panose="020B0604020202020204" pitchFamily="34" charset="0"/>
                <a:hlinkClick r:id="rId2"/>
              </a:rPr>
              <a:t> </a:t>
            </a:r>
            <a:r>
              <a:rPr lang="en-IN" sz="1000" b="0" i="0" dirty="0" err="1">
                <a:solidFill>
                  <a:srgbClr val="222222"/>
                </a:solidFill>
                <a:effectLst/>
                <a:latin typeface="Arial" panose="020B0604020202020204" pitchFamily="34" charset="0"/>
                <a:hlinkClick r:id="rId2"/>
              </a:rPr>
              <a:t>Zaslavsky</a:t>
            </a:r>
            <a:r>
              <a:rPr lang="en-IN" sz="1000" b="0" i="0" dirty="0">
                <a:solidFill>
                  <a:srgbClr val="222222"/>
                </a:solidFill>
                <a:effectLst/>
                <a:latin typeface="Arial" panose="020B0604020202020204" pitchFamily="34" charset="0"/>
                <a:hlinkClick r:id="rId2"/>
              </a:rPr>
              <a:t>, Evelina </a:t>
            </a:r>
            <a:r>
              <a:rPr lang="en-IN" sz="1000" b="0" i="0" dirty="0" err="1">
                <a:solidFill>
                  <a:srgbClr val="222222"/>
                </a:solidFill>
                <a:effectLst/>
                <a:latin typeface="Arial" panose="020B0604020202020204" pitchFamily="34" charset="0"/>
                <a:hlinkClick r:id="rId2"/>
              </a:rPr>
              <a:t>Fedorenko</a:t>
            </a:r>
            <a:r>
              <a:rPr lang="en-IN" sz="1000" b="0" i="0" dirty="0">
                <a:solidFill>
                  <a:srgbClr val="222222"/>
                </a:solidFill>
                <a:effectLst/>
                <a:latin typeface="Arial" panose="020B0604020202020204" pitchFamily="34" charset="0"/>
                <a:hlinkClick r:id="rId2"/>
              </a:rPr>
              <a:t>, and Leyla </a:t>
            </a:r>
            <a:r>
              <a:rPr lang="en-IN" sz="1000" b="0" i="0" dirty="0" err="1">
                <a:solidFill>
                  <a:srgbClr val="222222"/>
                </a:solidFill>
                <a:effectLst/>
                <a:latin typeface="Arial" panose="020B0604020202020204" pitchFamily="34" charset="0"/>
                <a:hlinkClick r:id="rId2"/>
              </a:rPr>
              <a:t>Isik</a:t>
            </a:r>
            <a:r>
              <a:rPr lang="en-IN" sz="1000" b="0" i="0" dirty="0">
                <a:solidFill>
                  <a:srgbClr val="222222"/>
                </a:solidFill>
                <a:effectLst/>
                <a:latin typeface="Arial" panose="020B0604020202020204" pitchFamily="34" charset="0"/>
                <a:hlinkClick r:id="rId2"/>
              </a:rPr>
              <a:t>. "Is it that simple? Linear mapping models in cognitive neuroscience." </a:t>
            </a:r>
            <a:r>
              <a:rPr lang="en-IN" sz="1000" b="0" i="1" dirty="0" err="1">
                <a:solidFill>
                  <a:srgbClr val="222222"/>
                </a:solidFill>
                <a:effectLst/>
                <a:latin typeface="Arial" panose="020B0604020202020204" pitchFamily="34" charset="0"/>
                <a:hlinkClick r:id="rId2"/>
              </a:rPr>
              <a:t>bioRxiv</a:t>
            </a:r>
            <a:r>
              <a:rPr lang="en-IN" sz="1000" b="0" i="0" dirty="0">
                <a:solidFill>
                  <a:srgbClr val="222222"/>
                </a:solidFill>
                <a:effectLst/>
                <a:latin typeface="Arial" panose="020B0604020202020204" pitchFamily="34" charset="0"/>
                <a:hlinkClick r:id="rId2"/>
              </a:rPr>
              <a:t> (2021).</a:t>
            </a:r>
            <a:endParaRPr lang="en-IN" sz="1000" b="0" i="0" dirty="0">
              <a:solidFill>
                <a:srgbClr val="222222"/>
              </a:solidFill>
              <a:effectLst/>
              <a:latin typeface="Arial" panose="020B0604020202020204" pitchFamily="34" charset="0"/>
            </a:endParaRPr>
          </a:p>
        </p:txBody>
      </p:sp>
      <p:pic>
        <p:nvPicPr>
          <p:cNvPr id="8" name="Picture 7">
            <a:extLst>
              <a:ext uri="{FF2B5EF4-FFF2-40B4-BE49-F238E27FC236}">
                <a16:creationId xmlns:a16="http://schemas.microsoft.com/office/drawing/2014/main" id="{21558EBD-2D4E-B72A-550F-9A6EF4158328}"/>
              </a:ext>
            </a:extLst>
          </p:cNvPr>
          <p:cNvPicPr>
            <a:picLocks noChangeAspect="1"/>
          </p:cNvPicPr>
          <p:nvPr/>
        </p:nvPicPr>
        <p:blipFill rotWithShape="1">
          <a:blip r:embed="rId3"/>
          <a:srcRect t="13550" b="61934"/>
          <a:stretch/>
        </p:blipFill>
        <p:spPr>
          <a:xfrm>
            <a:off x="9147775" y="4126718"/>
            <a:ext cx="2024530" cy="919698"/>
          </a:xfrm>
          <a:prstGeom prst="rect">
            <a:avLst/>
          </a:prstGeom>
        </p:spPr>
      </p:pic>
      <p:pic>
        <p:nvPicPr>
          <p:cNvPr id="10" name="Picture 9">
            <a:extLst>
              <a:ext uri="{FF2B5EF4-FFF2-40B4-BE49-F238E27FC236}">
                <a16:creationId xmlns:a16="http://schemas.microsoft.com/office/drawing/2014/main" id="{D1B6BB4F-E711-90E2-5243-3499A84A3584}"/>
              </a:ext>
            </a:extLst>
          </p:cNvPr>
          <p:cNvPicPr>
            <a:picLocks noChangeAspect="1"/>
          </p:cNvPicPr>
          <p:nvPr/>
        </p:nvPicPr>
        <p:blipFill rotWithShape="1">
          <a:blip r:embed="rId4"/>
          <a:srcRect l="66358"/>
          <a:stretch/>
        </p:blipFill>
        <p:spPr>
          <a:xfrm>
            <a:off x="9191009" y="5926383"/>
            <a:ext cx="1722648" cy="327018"/>
          </a:xfrm>
          <a:prstGeom prst="rect">
            <a:avLst/>
          </a:prstGeom>
        </p:spPr>
      </p:pic>
      <p:pic>
        <p:nvPicPr>
          <p:cNvPr id="12" name="Picture 11">
            <a:extLst>
              <a:ext uri="{FF2B5EF4-FFF2-40B4-BE49-F238E27FC236}">
                <a16:creationId xmlns:a16="http://schemas.microsoft.com/office/drawing/2014/main" id="{9B80C067-57FF-4200-1FD7-382B4B33E7B3}"/>
              </a:ext>
            </a:extLst>
          </p:cNvPr>
          <p:cNvPicPr>
            <a:picLocks noChangeAspect="1"/>
          </p:cNvPicPr>
          <p:nvPr/>
        </p:nvPicPr>
        <p:blipFill rotWithShape="1">
          <a:blip r:embed="rId4"/>
          <a:srcRect l="37049" r="36280"/>
          <a:stretch/>
        </p:blipFill>
        <p:spPr>
          <a:xfrm>
            <a:off x="9196985" y="5564943"/>
            <a:ext cx="1365697" cy="327018"/>
          </a:xfrm>
          <a:prstGeom prst="rect">
            <a:avLst/>
          </a:prstGeom>
        </p:spPr>
      </p:pic>
      <p:pic>
        <p:nvPicPr>
          <p:cNvPr id="14" name="Picture 13">
            <a:extLst>
              <a:ext uri="{FF2B5EF4-FFF2-40B4-BE49-F238E27FC236}">
                <a16:creationId xmlns:a16="http://schemas.microsoft.com/office/drawing/2014/main" id="{7ED2546B-AE8D-6603-685A-B48D6F5D7286}"/>
              </a:ext>
            </a:extLst>
          </p:cNvPr>
          <p:cNvPicPr>
            <a:picLocks noChangeAspect="1"/>
          </p:cNvPicPr>
          <p:nvPr/>
        </p:nvPicPr>
        <p:blipFill rotWithShape="1">
          <a:blip r:embed="rId4"/>
          <a:srcRect r="66865"/>
          <a:stretch/>
        </p:blipFill>
        <p:spPr>
          <a:xfrm>
            <a:off x="9173081" y="5214829"/>
            <a:ext cx="1696707" cy="327018"/>
          </a:xfrm>
          <a:prstGeom prst="rect">
            <a:avLst/>
          </a:prstGeom>
        </p:spPr>
      </p:pic>
      <p:grpSp>
        <p:nvGrpSpPr>
          <p:cNvPr id="11" name="Group 10">
            <a:extLst>
              <a:ext uri="{FF2B5EF4-FFF2-40B4-BE49-F238E27FC236}">
                <a16:creationId xmlns:a16="http://schemas.microsoft.com/office/drawing/2014/main" id="{077F663C-A629-CBF0-7D7F-35A868128EAC}"/>
              </a:ext>
            </a:extLst>
          </p:cNvPr>
          <p:cNvGrpSpPr/>
          <p:nvPr/>
        </p:nvGrpSpPr>
        <p:grpSpPr>
          <a:xfrm>
            <a:off x="9139060" y="1101260"/>
            <a:ext cx="2024530" cy="1419006"/>
            <a:chOff x="8646048" y="1193692"/>
            <a:chExt cx="2647222" cy="1855456"/>
          </a:xfrm>
        </p:grpSpPr>
        <p:pic>
          <p:nvPicPr>
            <p:cNvPr id="13" name="Picture 12">
              <a:extLst>
                <a:ext uri="{FF2B5EF4-FFF2-40B4-BE49-F238E27FC236}">
                  <a16:creationId xmlns:a16="http://schemas.microsoft.com/office/drawing/2014/main" id="{29E26A4D-0375-3231-620F-BEAA90780222}"/>
                </a:ext>
              </a:extLst>
            </p:cNvPr>
            <p:cNvPicPr>
              <a:picLocks noChangeAspect="1"/>
            </p:cNvPicPr>
            <p:nvPr/>
          </p:nvPicPr>
          <p:blipFill rotWithShape="1">
            <a:blip r:embed="rId3"/>
            <a:srcRect t="50041" b="36807"/>
            <a:stretch/>
          </p:blipFill>
          <p:spPr>
            <a:xfrm>
              <a:off x="8646048" y="1193692"/>
              <a:ext cx="2647222" cy="645160"/>
            </a:xfrm>
            <a:prstGeom prst="rect">
              <a:avLst/>
            </a:prstGeom>
          </p:spPr>
        </p:pic>
        <p:pic>
          <p:nvPicPr>
            <p:cNvPr id="15" name="Picture 14">
              <a:extLst>
                <a:ext uri="{FF2B5EF4-FFF2-40B4-BE49-F238E27FC236}">
                  <a16:creationId xmlns:a16="http://schemas.microsoft.com/office/drawing/2014/main" id="{9AD56386-3508-7FBB-F801-CCA701FE569A}"/>
                </a:ext>
              </a:extLst>
            </p:cNvPr>
            <p:cNvPicPr>
              <a:picLocks noChangeAspect="1"/>
            </p:cNvPicPr>
            <p:nvPr/>
          </p:nvPicPr>
          <p:blipFill rotWithShape="1">
            <a:blip r:embed="rId3"/>
            <a:srcRect t="74585"/>
            <a:stretch/>
          </p:blipFill>
          <p:spPr>
            <a:xfrm>
              <a:off x="8646048" y="1802424"/>
              <a:ext cx="2647222" cy="1246724"/>
            </a:xfrm>
            <a:prstGeom prst="rect">
              <a:avLst/>
            </a:prstGeom>
          </p:spPr>
        </p:pic>
      </p:grpSp>
      <p:grpSp>
        <p:nvGrpSpPr>
          <p:cNvPr id="16" name="Group 15">
            <a:extLst>
              <a:ext uri="{FF2B5EF4-FFF2-40B4-BE49-F238E27FC236}">
                <a16:creationId xmlns:a16="http://schemas.microsoft.com/office/drawing/2014/main" id="{26C75CEC-3987-1DD4-4F68-85DAD5C84C0A}"/>
              </a:ext>
            </a:extLst>
          </p:cNvPr>
          <p:cNvGrpSpPr/>
          <p:nvPr/>
        </p:nvGrpSpPr>
        <p:grpSpPr>
          <a:xfrm>
            <a:off x="9136994" y="2563488"/>
            <a:ext cx="2026596" cy="1421912"/>
            <a:chOff x="8646048" y="3205917"/>
            <a:chExt cx="2649921" cy="1859254"/>
          </a:xfrm>
        </p:grpSpPr>
        <p:pic>
          <p:nvPicPr>
            <p:cNvPr id="17" name="Picture 16">
              <a:extLst>
                <a:ext uri="{FF2B5EF4-FFF2-40B4-BE49-F238E27FC236}">
                  <a16:creationId xmlns:a16="http://schemas.microsoft.com/office/drawing/2014/main" id="{00F95574-6D11-D751-F5AA-58B2BA84EF31}"/>
                </a:ext>
              </a:extLst>
            </p:cNvPr>
            <p:cNvPicPr>
              <a:picLocks noChangeAspect="1"/>
            </p:cNvPicPr>
            <p:nvPr/>
          </p:nvPicPr>
          <p:blipFill rotWithShape="1">
            <a:blip r:embed="rId3"/>
            <a:srcRect t="62790" b="25044"/>
            <a:stretch/>
          </p:blipFill>
          <p:spPr>
            <a:xfrm>
              <a:off x="8646048" y="4465731"/>
              <a:ext cx="2647222" cy="599440"/>
            </a:xfrm>
            <a:prstGeom prst="rect">
              <a:avLst/>
            </a:prstGeom>
          </p:spPr>
        </p:pic>
        <p:pic>
          <p:nvPicPr>
            <p:cNvPr id="18" name="Picture 17">
              <a:extLst>
                <a:ext uri="{FF2B5EF4-FFF2-40B4-BE49-F238E27FC236}">
                  <a16:creationId xmlns:a16="http://schemas.microsoft.com/office/drawing/2014/main" id="{1BEFC8BA-963C-84E1-4C02-188C54DE7E50}"/>
                </a:ext>
              </a:extLst>
            </p:cNvPr>
            <p:cNvPicPr>
              <a:picLocks noChangeAspect="1"/>
            </p:cNvPicPr>
            <p:nvPr/>
          </p:nvPicPr>
          <p:blipFill rotWithShape="1">
            <a:blip r:embed="rId3"/>
            <a:srcRect t="38328" b="48990"/>
            <a:stretch/>
          </p:blipFill>
          <p:spPr>
            <a:xfrm>
              <a:off x="8648747" y="3872323"/>
              <a:ext cx="2647222" cy="622106"/>
            </a:xfrm>
            <a:prstGeom prst="rect">
              <a:avLst/>
            </a:prstGeom>
          </p:spPr>
        </p:pic>
        <p:pic>
          <p:nvPicPr>
            <p:cNvPr id="19" name="Picture 18">
              <a:extLst>
                <a:ext uri="{FF2B5EF4-FFF2-40B4-BE49-F238E27FC236}">
                  <a16:creationId xmlns:a16="http://schemas.microsoft.com/office/drawing/2014/main" id="{2186B6BE-B828-EE37-60F6-D25959AC2952}"/>
                </a:ext>
              </a:extLst>
            </p:cNvPr>
            <p:cNvPicPr>
              <a:picLocks noChangeAspect="1"/>
            </p:cNvPicPr>
            <p:nvPr/>
          </p:nvPicPr>
          <p:blipFill rotWithShape="1">
            <a:blip r:embed="rId3"/>
            <a:srcRect b="86866"/>
            <a:stretch/>
          </p:blipFill>
          <p:spPr>
            <a:xfrm>
              <a:off x="8646048" y="3205917"/>
              <a:ext cx="2647222" cy="644280"/>
            </a:xfrm>
            <a:prstGeom prst="rect">
              <a:avLst/>
            </a:prstGeom>
          </p:spPr>
        </p:pic>
      </p:grpSp>
      <p:sp>
        <p:nvSpPr>
          <p:cNvPr id="7" name="Footer Placeholder 4">
            <a:extLst>
              <a:ext uri="{FF2B5EF4-FFF2-40B4-BE49-F238E27FC236}">
                <a16:creationId xmlns:a16="http://schemas.microsoft.com/office/drawing/2014/main" id="{7E1BB8A7-8243-6466-DB01-F57CE3F471D9}"/>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87673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Neuro-AI Alignment: Introduction</a:t>
            </a:r>
          </a:p>
          <a:p>
            <a:pPr lvl="1"/>
            <a:r>
              <a:rPr lang="en-US" dirty="0">
                <a:solidFill>
                  <a:schemeClr val="bg1">
                    <a:lumMod val="65000"/>
                  </a:schemeClr>
                </a:solidFill>
              </a:rPr>
              <a:t>Brain Encoding/Decoding: Techniques and Research Goals</a:t>
            </a:r>
          </a:p>
          <a:p>
            <a:pPr lvl="1"/>
            <a:r>
              <a:rPr lang="en-US" b="1" dirty="0">
                <a:solidFill>
                  <a:srgbClr val="FF0000"/>
                </a:solidFill>
              </a:rPr>
              <a:t>Introduction to popular text datasets</a:t>
            </a:r>
          </a:p>
          <a:p>
            <a:pPr lvl="1"/>
            <a:r>
              <a:rPr lang="en-IN" dirty="0">
                <a:solidFill>
                  <a:schemeClr val="bg2">
                    <a:lumMod val="75000"/>
                  </a:schemeClr>
                </a:solidFill>
              </a:rPr>
              <a:t>Text Stimulus Representations</a:t>
            </a:r>
            <a:endParaRPr lang="en-US" dirty="0">
              <a:solidFill>
                <a:schemeClr val="bg2">
                  <a:lumMod val="75000"/>
                </a:schemeClr>
              </a:solidFill>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11</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EF7C5056-6576-0C1F-995F-0DAFEE90DBC0}"/>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95835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2094-DCC0-2F17-DBB4-79D1D7627198}"/>
              </a:ext>
            </a:extLst>
          </p:cNvPr>
          <p:cNvSpPr>
            <a:spLocks noGrp="1"/>
          </p:cNvSpPr>
          <p:nvPr>
            <p:ph type="title"/>
          </p:nvPr>
        </p:nvSpPr>
        <p:spPr/>
        <p:txBody>
          <a:bodyPr/>
          <a:lstStyle/>
          <a:p>
            <a:r>
              <a:rPr lang="en-US" dirty="0"/>
              <a:t>Forms of stimulus presentation and data collection</a:t>
            </a:r>
            <a:endParaRPr lang="en-IN" dirty="0"/>
          </a:p>
        </p:txBody>
      </p:sp>
      <p:sp>
        <p:nvSpPr>
          <p:cNvPr id="3" name="Content Placeholder 2">
            <a:extLst>
              <a:ext uri="{FF2B5EF4-FFF2-40B4-BE49-F238E27FC236}">
                <a16:creationId xmlns:a16="http://schemas.microsoft.com/office/drawing/2014/main" id="{7A07CB1F-71CE-AE59-79EF-D0F71EF9CB32}"/>
              </a:ext>
            </a:extLst>
          </p:cNvPr>
          <p:cNvSpPr>
            <a:spLocks noGrp="1"/>
          </p:cNvSpPr>
          <p:nvPr>
            <p:ph idx="1"/>
          </p:nvPr>
        </p:nvSpPr>
        <p:spPr/>
        <p:txBody>
          <a:bodyPr/>
          <a:lstStyle/>
          <a:p>
            <a:r>
              <a:rPr lang="en-US" dirty="0"/>
              <a:t>Type: fMRI, EEG, MEG, …</a:t>
            </a:r>
          </a:p>
          <a:p>
            <a:r>
              <a:rPr lang="en-US" dirty="0"/>
              <a:t>TR: Sampling time.</a:t>
            </a:r>
          </a:p>
          <a:p>
            <a:r>
              <a:rPr lang="en-US" dirty="0"/>
              <a:t>Fixation points: location, color, shape.</a:t>
            </a:r>
          </a:p>
          <a:p>
            <a:r>
              <a:rPr lang="en-US" dirty="0"/>
              <a:t>Form of stimuli presentation: text, video, audio, images.</a:t>
            </a:r>
          </a:p>
          <a:p>
            <a:r>
              <a:rPr lang="en-US" dirty="0"/>
              <a:t>Task: question answering, property generation, understanding, …</a:t>
            </a:r>
          </a:p>
          <a:p>
            <a:r>
              <a:rPr lang="en-US" dirty="0"/>
              <a:t>Time given to participants: 1 minute to list properties, …</a:t>
            </a:r>
          </a:p>
          <a:p>
            <a:r>
              <a:rPr lang="en-US" dirty="0"/>
              <a:t>Type of participants: males/females, sighted/blind, …</a:t>
            </a:r>
          </a:p>
          <a:p>
            <a:r>
              <a:rPr lang="en-US" dirty="0"/>
              <a:t>Number of times the response to stimuli was recorded.</a:t>
            </a:r>
          </a:p>
          <a:p>
            <a:r>
              <a:rPr lang="en-US" dirty="0"/>
              <a:t>Language</a:t>
            </a:r>
            <a:endParaRPr lang="en-IN" dirty="0"/>
          </a:p>
        </p:txBody>
      </p:sp>
      <p:sp>
        <p:nvSpPr>
          <p:cNvPr id="5" name="Slide Number Placeholder 4">
            <a:extLst>
              <a:ext uri="{FF2B5EF4-FFF2-40B4-BE49-F238E27FC236}">
                <a16:creationId xmlns:a16="http://schemas.microsoft.com/office/drawing/2014/main" id="{1DF56920-5C72-0FD9-E766-008E2B2A9DA4}"/>
              </a:ext>
            </a:extLst>
          </p:cNvPr>
          <p:cNvSpPr>
            <a:spLocks noGrp="1"/>
          </p:cNvSpPr>
          <p:nvPr>
            <p:ph type="sldNum" sz="quarter" idx="12"/>
          </p:nvPr>
        </p:nvSpPr>
        <p:spPr/>
        <p:txBody>
          <a:bodyPr/>
          <a:lstStyle/>
          <a:p>
            <a:fld id="{AE17A532-D286-470D-AE82-1500C848B688}" type="slidenum">
              <a:rPr lang="en-US" smtClean="0"/>
              <a:pPr/>
              <a:t>12</a:t>
            </a:fld>
            <a:endParaRPr lang="en-US" dirty="0"/>
          </a:p>
        </p:txBody>
      </p:sp>
      <p:sp>
        <p:nvSpPr>
          <p:cNvPr id="6" name="Content Placeholder 5">
            <a:extLst>
              <a:ext uri="{FF2B5EF4-FFF2-40B4-BE49-F238E27FC236}">
                <a16:creationId xmlns:a16="http://schemas.microsoft.com/office/drawing/2014/main" id="{66E4DC01-4A1F-7930-F91C-5B4C240474B9}"/>
              </a:ext>
            </a:extLst>
          </p:cNvPr>
          <p:cNvSpPr>
            <a:spLocks noGrp="1"/>
          </p:cNvSpPr>
          <p:nvPr>
            <p:ph idx="13"/>
          </p:nvPr>
        </p:nvSpPr>
        <p:spPr/>
        <p:txBody>
          <a:bodyPr>
            <a:normAutofit fontScale="40000" lnSpcReduction="20000"/>
          </a:bodyPr>
          <a:lstStyle/>
          <a:p>
            <a:endParaRPr lang="en-IN"/>
          </a:p>
        </p:txBody>
      </p:sp>
      <p:sp>
        <p:nvSpPr>
          <p:cNvPr id="7" name="Footer Placeholder 4">
            <a:extLst>
              <a:ext uri="{FF2B5EF4-FFF2-40B4-BE49-F238E27FC236}">
                <a16:creationId xmlns:a16="http://schemas.microsoft.com/office/drawing/2014/main" id="{A56ABA0E-D476-9463-061A-8D3DC4014C46}"/>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53915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E9B-8C6F-1795-73A9-F9EDDF63A70F}"/>
              </a:ext>
            </a:extLst>
          </p:cNvPr>
          <p:cNvSpPr>
            <a:spLocks noGrp="1"/>
          </p:cNvSpPr>
          <p:nvPr>
            <p:ph type="title"/>
          </p:nvPr>
        </p:nvSpPr>
        <p:spPr/>
        <p:txBody>
          <a:bodyPr/>
          <a:lstStyle/>
          <a:p>
            <a:r>
              <a:rPr lang="en-US" dirty="0"/>
              <a:t>Text Stimulus Datasets </a:t>
            </a:r>
            <a:endParaRPr lang="en-IN" dirty="0"/>
          </a:p>
        </p:txBody>
      </p:sp>
      <p:sp>
        <p:nvSpPr>
          <p:cNvPr id="5" name="Slide Number Placeholder 4">
            <a:extLst>
              <a:ext uri="{FF2B5EF4-FFF2-40B4-BE49-F238E27FC236}">
                <a16:creationId xmlns:a16="http://schemas.microsoft.com/office/drawing/2014/main" id="{E18C90BA-23AE-20C5-D9A7-F9C1BEA9E81A}"/>
              </a:ext>
            </a:extLst>
          </p:cNvPr>
          <p:cNvSpPr>
            <a:spLocks noGrp="1"/>
          </p:cNvSpPr>
          <p:nvPr>
            <p:ph type="sldNum" sz="quarter" idx="12"/>
          </p:nvPr>
        </p:nvSpPr>
        <p:spPr/>
        <p:txBody>
          <a:bodyPr/>
          <a:lstStyle/>
          <a:p>
            <a:fld id="{AE17A532-D286-470D-AE82-1500C848B688}" type="slidenum">
              <a:rPr lang="en-US" smtClean="0"/>
              <a:pPr/>
              <a:t>13</a:t>
            </a:fld>
            <a:endParaRPr lang="en-US" dirty="0"/>
          </a:p>
        </p:txBody>
      </p:sp>
      <p:sp>
        <p:nvSpPr>
          <p:cNvPr id="6" name="Content Placeholder 5">
            <a:extLst>
              <a:ext uri="{FF2B5EF4-FFF2-40B4-BE49-F238E27FC236}">
                <a16:creationId xmlns:a16="http://schemas.microsoft.com/office/drawing/2014/main" id="{1AAE0086-7B4E-7D87-AB6B-E2C73EDD8ABF}"/>
              </a:ext>
            </a:extLst>
          </p:cNvPr>
          <p:cNvSpPr>
            <a:spLocks noGrp="1"/>
          </p:cNvSpPr>
          <p:nvPr>
            <p:ph idx="13"/>
          </p:nvPr>
        </p:nvSpPr>
        <p:spPr/>
        <p:txBody>
          <a:bodyPr>
            <a:normAutofit fontScale="40000" lnSpcReduction="20000"/>
          </a:bodyPr>
          <a:lstStyle/>
          <a:p>
            <a:endParaRPr lang="en-IN"/>
          </a:p>
        </p:txBody>
      </p:sp>
      <p:sp>
        <p:nvSpPr>
          <p:cNvPr id="9" name="Content Placeholder 8">
            <a:extLst>
              <a:ext uri="{FF2B5EF4-FFF2-40B4-BE49-F238E27FC236}">
                <a16:creationId xmlns:a16="http://schemas.microsoft.com/office/drawing/2014/main" id="{502FB206-C894-1A43-0E98-8B00C8A5DCE8}"/>
              </a:ext>
            </a:extLst>
          </p:cNvPr>
          <p:cNvSpPr>
            <a:spLocks noGrp="1"/>
          </p:cNvSpPr>
          <p:nvPr>
            <p:ph idx="1"/>
          </p:nvPr>
        </p:nvSpPr>
        <p:spPr/>
        <p:txBody>
          <a:bodyPr/>
          <a:lstStyle/>
          <a:p>
            <a:endParaRPr lang="en-IN"/>
          </a:p>
        </p:txBody>
      </p:sp>
      <p:graphicFrame>
        <p:nvGraphicFramePr>
          <p:cNvPr id="10" name="Table 7">
            <a:extLst>
              <a:ext uri="{FF2B5EF4-FFF2-40B4-BE49-F238E27FC236}">
                <a16:creationId xmlns:a16="http://schemas.microsoft.com/office/drawing/2014/main" id="{3EC2DF85-A54D-9B7F-6DC4-7514B02408E0}"/>
              </a:ext>
            </a:extLst>
          </p:cNvPr>
          <p:cNvGraphicFramePr>
            <a:graphicFrameLocks/>
          </p:cNvGraphicFramePr>
          <p:nvPr>
            <p:extLst>
              <p:ext uri="{D42A27DB-BD31-4B8C-83A1-F6EECF244321}">
                <p14:modId xmlns:p14="http://schemas.microsoft.com/office/powerpoint/2010/main" val="549276429"/>
              </p:ext>
            </p:extLst>
          </p:nvPr>
        </p:nvGraphicFramePr>
        <p:xfrm>
          <a:off x="147638" y="985215"/>
          <a:ext cx="11891962" cy="5400040"/>
        </p:xfrm>
        <a:graphic>
          <a:graphicData uri="http://schemas.openxmlformats.org/drawingml/2006/table">
            <a:tbl>
              <a:tblPr firstRow="1" bandRow="1">
                <a:tableStyleId>{5C22544A-7EE6-4342-B048-85BDC9FD1C3A}</a:tableStyleId>
              </a:tblPr>
              <a:tblGrid>
                <a:gridCol w="1710824">
                  <a:extLst>
                    <a:ext uri="{9D8B030D-6E8A-4147-A177-3AD203B41FA5}">
                      <a16:colId xmlns:a16="http://schemas.microsoft.com/office/drawing/2014/main" val="435066815"/>
                    </a:ext>
                  </a:extLst>
                </a:gridCol>
                <a:gridCol w="1236880">
                  <a:extLst>
                    <a:ext uri="{9D8B030D-6E8A-4147-A177-3AD203B41FA5}">
                      <a16:colId xmlns:a16="http://schemas.microsoft.com/office/drawing/2014/main" val="1355700327"/>
                    </a:ext>
                  </a:extLst>
                </a:gridCol>
                <a:gridCol w="1043979">
                  <a:extLst>
                    <a:ext uri="{9D8B030D-6E8A-4147-A177-3AD203B41FA5}">
                      <a16:colId xmlns:a16="http://schemas.microsoft.com/office/drawing/2014/main" val="1934680205"/>
                    </a:ext>
                  </a:extLst>
                </a:gridCol>
                <a:gridCol w="2082900">
                  <a:extLst>
                    <a:ext uri="{9D8B030D-6E8A-4147-A177-3AD203B41FA5}">
                      <a16:colId xmlns:a16="http://schemas.microsoft.com/office/drawing/2014/main" val="3130840870"/>
                    </a:ext>
                  </a:extLst>
                </a:gridCol>
                <a:gridCol w="957248">
                  <a:extLst>
                    <a:ext uri="{9D8B030D-6E8A-4147-A177-3AD203B41FA5}">
                      <a16:colId xmlns:a16="http://schemas.microsoft.com/office/drawing/2014/main" val="1172082070"/>
                    </a:ext>
                  </a:extLst>
                </a:gridCol>
                <a:gridCol w="1438483">
                  <a:extLst>
                    <a:ext uri="{9D8B030D-6E8A-4147-A177-3AD203B41FA5}">
                      <a16:colId xmlns:a16="http://schemas.microsoft.com/office/drawing/2014/main" val="3236020863"/>
                    </a:ext>
                  </a:extLst>
                </a:gridCol>
                <a:gridCol w="1710824">
                  <a:extLst>
                    <a:ext uri="{9D8B030D-6E8A-4147-A177-3AD203B41FA5}">
                      <a16:colId xmlns:a16="http://schemas.microsoft.com/office/drawing/2014/main" val="1346682709"/>
                    </a:ext>
                  </a:extLst>
                </a:gridCol>
                <a:gridCol w="1710824">
                  <a:extLst>
                    <a:ext uri="{9D8B030D-6E8A-4147-A177-3AD203B41FA5}">
                      <a16:colId xmlns:a16="http://schemas.microsoft.com/office/drawing/2014/main" val="3254727150"/>
                    </a:ext>
                  </a:extLst>
                </a:gridCol>
              </a:tblGrid>
              <a:tr h="370840">
                <a:tc>
                  <a:txBody>
                    <a:bodyPr/>
                    <a:lstStyle/>
                    <a:p>
                      <a:r>
                        <a:rPr lang="en-US" sz="1400" dirty="0"/>
                        <a:t>Dataset</a:t>
                      </a:r>
                      <a:endParaRPr lang="en-IN" sz="1400" dirty="0"/>
                    </a:p>
                  </a:txBody>
                  <a:tcPr/>
                </a:tc>
                <a:tc>
                  <a:txBody>
                    <a:bodyPr/>
                    <a:lstStyle/>
                    <a:p>
                      <a:r>
                        <a:rPr lang="en-US" sz="1400" dirty="0"/>
                        <a:t>Type</a:t>
                      </a:r>
                      <a:endParaRPr lang="en-IN" sz="1400" dirty="0"/>
                    </a:p>
                  </a:txBody>
                  <a:tcPr/>
                </a:tc>
                <a:tc>
                  <a:txBody>
                    <a:bodyPr/>
                    <a:lstStyle/>
                    <a:p>
                      <a:r>
                        <a:rPr lang="en-US" sz="1400" dirty="0"/>
                        <a:t>Language</a:t>
                      </a:r>
                      <a:endParaRPr lang="en-IN" sz="1400" dirty="0"/>
                    </a:p>
                  </a:txBody>
                  <a:tcPr/>
                </a:tc>
                <a:tc>
                  <a:txBody>
                    <a:bodyPr/>
                    <a:lstStyle/>
                    <a:p>
                      <a:r>
                        <a:rPr lang="en-US" sz="1400" dirty="0"/>
                        <a:t>Stimulus</a:t>
                      </a:r>
                      <a:endParaRPr lang="en-IN" sz="1400" dirty="0"/>
                    </a:p>
                  </a:txBody>
                  <a:tcPr/>
                </a:tc>
                <a:tc>
                  <a:txBody>
                    <a:bodyPr/>
                    <a:lstStyle/>
                    <a:p>
                      <a:r>
                        <a:rPr lang="en-US" sz="1400" dirty="0"/>
                        <a:t>#Subjects</a:t>
                      </a:r>
                      <a:endParaRPr lang="en-IN" sz="1400" dirty="0"/>
                    </a:p>
                  </a:txBody>
                  <a:tcPr/>
                </a:tc>
                <a:tc>
                  <a:txBody>
                    <a:bodyPr/>
                    <a:lstStyle/>
                    <a:p>
                      <a:r>
                        <a:rPr lang="en-US" sz="1400" dirty="0"/>
                        <a:t>Paradigm</a:t>
                      </a:r>
                      <a:endParaRPr lang="en-IN" sz="1400" dirty="0"/>
                    </a:p>
                  </a:txBody>
                  <a:tcPr/>
                </a:tc>
                <a:tc>
                  <a:txBody>
                    <a:bodyPr/>
                    <a:lstStyle/>
                    <a:p>
                      <a:r>
                        <a:rPr lang="en-US" sz="1400" dirty="0"/>
                        <a:t>Size</a:t>
                      </a:r>
                      <a:endParaRPr lang="en-IN" sz="1400" dirty="0"/>
                    </a:p>
                  </a:txBody>
                  <a:tcPr/>
                </a:tc>
                <a:tc>
                  <a:txBody>
                    <a:bodyPr/>
                    <a:lstStyle/>
                    <a:p>
                      <a:r>
                        <a:rPr lang="en-US" sz="1400" dirty="0"/>
                        <a:t>Task</a:t>
                      </a:r>
                      <a:endParaRPr lang="en-IN" sz="1400" dirty="0"/>
                    </a:p>
                  </a:txBody>
                  <a:tcPr/>
                </a:tc>
                <a:extLst>
                  <a:ext uri="{0D108BD9-81ED-4DB2-BD59-A6C34878D82A}">
                    <a16:rowId xmlns:a16="http://schemas.microsoft.com/office/drawing/2014/main" val="3080349302"/>
                  </a:ext>
                </a:extLst>
              </a:tr>
              <a:tr h="370840">
                <a:tc>
                  <a:txBody>
                    <a:bodyPr/>
                    <a:lstStyle/>
                    <a:p>
                      <a:r>
                        <a:rPr lang="en-US" sz="1400" dirty="0" err="1"/>
                        <a:t>Wehbe</a:t>
                      </a:r>
                      <a:r>
                        <a:rPr lang="en-US" sz="1400" dirty="0"/>
                        <a:t> et al., 2014</a:t>
                      </a:r>
                      <a:endParaRPr lang="en-IN" sz="1400" dirty="0"/>
                    </a:p>
                  </a:txBody>
                  <a:tcPr/>
                </a:tc>
                <a:tc>
                  <a:txBody>
                    <a:bodyPr/>
                    <a:lstStyle/>
                    <a:p>
                      <a:r>
                        <a:rPr lang="en-US" sz="1400" dirty="0"/>
                        <a:t>fMRI</a:t>
                      </a:r>
                      <a:endParaRPr lang="en-IN" sz="1400" dirty="0"/>
                    </a:p>
                  </a:txBody>
                  <a:tcPr/>
                </a:tc>
                <a:tc>
                  <a:txBody>
                    <a:bodyPr/>
                    <a:lstStyle/>
                    <a:p>
                      <a:r>
                        <a:rPr lang="en-US" sz="1400" dirty="0"/>
                        <a:t>English</a:t>
                      </a:r>
                      <a:endParaRPr lang="en-IN" sz="1400" dirty="0"/>
                    </a:p>
                  </a:txBody>
                  <a:tcPr/>
                </a:tc>
                <a:tc>
                  <a:txBody>
                    <a:bodyPr/>
                    <a:lstStyle/>
                    <a:p>
                      <a:r>
                        <a:rPr lang="en-IN" sz="1400" b="0" i="0" dirty="0">
                          <a:solidFill>
                            <a:srgbClr val="202020"/>
                          </a:solidFill>
                          <a:effectLst/>
                          <a:latin typeface="Helvetica" panose="020B0604020202020204" pitchFamily="34" charset="0"/>
                        </a:rPr>
                        <a:t>Chapter 9 of </a:t>
                      </a:r>
                      <a:r>
                        <a:rPr lang="en-IN" sz="1400" b="0" i="1" dirty="0">
                          <a:solidFill>
                            <a:srgbClr val="202020"/>
                          </a:solidFill>
                          <a:effectLst/>
                          <a:latin typeface="Helvetica" panose="020B0604020202020204" pitchFamily="34" charset="0"/>
                        </a:rPr>
                        <a:t>Harry Potter and the Sorcerer's Stone</a:t>
                      </a:r>
                      <a:endParaRPr lang="en-IN" sz="1400" dirty="0"/>
                    </a:p>
                  </a:txBody>
                  <a:tcPr/>
                </a:tc>
                <a:tc>
                  <a:txBody>
                    <a:bodyPr/>
                    <a:lstStyle/>
                    <a:p>
                      <a:r>
                        <a:rPr lang="en-US" sz="1400" dirty="0"/>
                        <a:t>9</a:t>
                      </a:r>
                      <a:endParaRPr lang="en-IN" sz="1400" dirty="0"/>
                    </a:p>
                  </a:txBody>
                  <a:tcPr/>
                </a:tc>
                <a:tc>
                  <a:txBody>
                    <a:bodyPr/>
                    <a:lstStyle/>
                    <a:p>
                      <a:r>
                        <a:rPr lang="en-US" sz="1400" dirty="0"/>
                        <a:t>Reading stories</a:t>
                      </a:r>
                      <a:endParaRPr lang="en-IN" sz="1400" dirty="0"/>
                    </a:p>
                  </a:txBody>
                  <a:tcPr/>
                </a:tc>
                <a:tc>
                  <a:txBody>
                    <a:bodyPr/>
                    <a:lstStyle/>
                    <a:p>
                      <a:r>
                        <a:rPr lang="en-IN" sz="1400" b="0" i="0" dirty="0">
                          <a:solidFill>
                            <a:srgbClr val="202020"/>
                          </a:solidFill>
                          <a:effectLst/>
                          <a:latin typeface="Helvetica" panose="020B0604020202020204" pitchFamily="34" charset="0"/>
                        </a:rPr>
                        <a:t>5000 word chapter was presented in 45 minutes.</a:t>
                      </a:r>
                      <a:endParaRPr lang="en-IN" sz="1400" dirty="0"/>
                    </a:p>
                  </a:txBody>
                  <a:tcPr/>
                </a:tc>
                <a:tc>
                  <a:txBody>
                    <a:bodyPr/>
                    <a:lstStyle/>
                    <a:p>
                      <a:r>
                        <a:rPr lang="en-US" sz="1400" dirty="0"/>
                        <a:t>Story understanding</a:t>
                      </a:r>
                      <a:endParaRPr lang="en-IN" sz="1400" dirty="0"/>
                    </a:p>
                  </a:txBody>
                  <a:tcPr/>
                </a:tc>
                <a:extLst>
                  <a:ext uri="{0D108BD9-81ED-4DB2-BD59-A6C34878D82A}">
                    <a16:rowId xmlns:a16="http://schemas.microsoft.com/office/drawing/2014/main" val="1340666869"/>
                  </a:ext>
                </a:extLst>
              </a:tr>
              <a:tr h="370840">
                <a:tc>
                  <a:txBody>
                    <a:bodyPr/>
                    <a:lstStyle/>
                    <a:p>
                      <a:r>
                        <a:rPr lang="en-US" sz="1400" dirty="0" err="1"/>
                        <a:t>Handjaras</a:t>
                      </a:r>
                      <a:r>
                        <a:rPr lang="en-US" sz="1400" dirty="0"/>
                        <a:t> et al., 2016</a:t>
                      </a:r>
                      <a:endParaRPr lang="en-IN" sz="1400" dirty="0"/>
                    </a:p>
                  </a:txBody>
                  <a:tcPr/>
                </a:tc>
                <a:tc>
                  <a:txBody>
                    <a:bodyPr/>
                    <a:lstStyle/>
                    <a:p>
                      <a:r>
                        <a:rPr lang="en-US" sz="1400" dirty="0"/>
                        <a:t>fMRI</a:t>
                      </a:r>
                      <a:endParaRPr lang="en-IN" sz="1400" dirty="0"/>
                    </a:p>
                  </a:txBody>
                  <a:tcPr/>
                </a:tc>
                <a:tc>
                  <a:txBody>
                    <a:bodyPr/>
                    <a:lstStyle/>
                    <a:p>
                      <a:r>
                        <a:rPr lang="en-US" sz="1400" dirty="0"/>
                        <a:t>Italian</a:t>
                      </a:r>
                      <a:endParaRPr lang="en-IN" sz="1400" dirty="0"/>
                    </a:p>
                  </a:txBody>
                  <a:tcPr/>
                </a:tc>
                <a:tc>
                  <a:txBody>
                    <a:bodyPr/>
                    <a:lstStyle/>
                    <a:p>
                      <a:r>
                        <a:rPr lang="en-IN" sz="1400" b="0" i="0" dirty="0">
                          <a:solidFill>
                            <a:srgbClr val="2E2E2E"/>
                          </a:solidFill>
                          <a:effectLst/>
                          <a:latin typeface="NexusSerif"/>
                        </a:rPr>
                        <a:t>Verbal, pictorial or auditory presentation of 40 concrete nouns</a:t>
                      </a:r>
                      <a:endParaRPr lang="en-IN" sz="1400" dirty="0"/>
                    </a:p>
                  </a:txBody>
                  <a:tcPr/>
                </a:tc>
                <a:tc>
                  <a:txBody>
                    <a:bodyPr/>
                    <a:lstStyle/>
                    <a:p>
                      <a:r>
                        <a:rPr lang="en-US" sz="1400" dirty="0"/>
                        <a:t>20</a:t>
                      </a:r>
                      <a:endParaRPr lang="en-IN" sz="1400" dirty="0"/>
                    </a:p>
                  </a:txBody>
                  <a:tcPr/>
                </a:tc>
                <a:tc>
                  <a:txBody>
                    <a:bodyPr/>
                    <a:lstStyle/>
                    <a:p>
                      <a:r>
                        <a:rPr lang="en-US" sz="1400" dirty="0"/>
                        <a:t>Reading, viewing or listening</a:t>
                      </a:r>
                      <a:endParaRPr lang="en-IN" sz="1400" dirty="0"/>
                    </a:p>
                  </a:txBody>
                  <a:tcPr/>
                </a:tc>
                <a:tc>
                  <a:txBody>
                    <a:bodyPr/>
                    <a:lstStyle/>
                    <a:p>
                      <a:r>
                        <a:rPr lang="en-US" sz="1400" dirty="0"/>
                        <a:t>40 nouns * 4 times.</a:t>
                      </a:r>
                      <a:endParaRPr lang="en-IN" sz="1400" dirty="0"/>
                    </a:p>
                  </a:txBody>
                  <a:tcPr/>
                </a:tc>
                <a:tc>
                  <a:txBody>
                    <a:bodyPr/>
                    <a:lstStyle/>
                    <a:p>
                      <a:r>
                        <a:rPr lang="en-US" sz="1400" dirty="0"/>
                        <a:t>Property Generation</a:t>
                      </a:r>
                      <a:endParaRPr lang="en-IN" sz="1400" dirty="0"/>
                    </a:p>
                  </a:txBody>
                  <a:tcPr/>
                </a:tc>
                <a:extLst>
                  <a:ext uri="{0D108BD9-81ED-4DB2-BD59-A6C34878D82A}">
                    <a16:rowId xmlns:a16="http://schemas.microsoft.com/office/drawing/2014/main" val="791713537"/>
                  </a:ext>
                </a:extLst>
              </a:tr>
              <a:tr h="370840">
                <a:tc>
                  <a:txBody>
                    <a:bodyPr/>
                    <a:lstStyle/>
                    <a:p>
                      <a:r>
                        <a:rPr lang="en-US" sz="1400" dirty="0"/>
                        <a:t>Anderson et al., 2017</a:t>
                      </a:r>
                      <a:endParaRPr lang="en-IN" sz="1400" dirty="0"/>
                    </a:p>
                  </a:txBody>
                  <a:tcPr/>
                </a:tc>
                <a:tc>
                  <a:txBody>
                    <a:bodyPr/>
                    <a:lstStyle/>
                    <a:p>
                      <a:r>
                        <a:rPr lang="en-US" sz="1400" dirty="0"/>
                        <a:t>fMRI</a:t>
                      </a:r>
                      <a:endParaRPr lang="en-IN" sz="1400" dirty="0"/>
                    </a:p>
                  </a:txBody>
                  <a:tcPr/>
                </a:tc>
                <a:tc>
                  <a:txBody>
                    <a:bodyPr/>
                    <a:lstStyle/>
                    <a:p>
                      <a:r>
                        <a:rPr lang="en-US" sz="1400" dirty="0"/>
                        <a:t>Italian</a:t>
                      </a:r>
                      <a:endParaRPr lang="en-IN" sz="1400" dirty="0"/>
                    </a:p>
                  </a:txBody>
                  <a:tcPr/>
                </a:tc>
                <a:tc>
                  <a:txBody>
                    <a:bodyPr/>
                    <a:lstStyle/>
                    <a:p>
                      <a:r>
                        <a:rPr lang="en-US" sz="1400" dirty="0"/>
                        <a:t>70 concrete and abstract nouns from law/music.</a:t>
                      </a:r>
                      <a:endParaRPr lang="en-IN" sz="1400" dirty="0"/>
                    </a:p>
                  </a:txBody>
                  <a:tcPr/>
                </a:tc>
                <a:tc>
                  <a:txBody>
                    <a:bodyPr/>
                    <a:lstStyle/>
                    <a:p>
                      <a:r>
                        <a:rPr lang="en-US" sz="1400" dirty="0"/>
                        <a:t>7</a:t>
                      </a:r>
                      <a:endParaRPr lang="en-IN" sz="1400" dirty="0"/>
                    </a:p>
                  </a:txBody>
                  <a:tcPr/>
                </a:tc>
                <a:tc>
                  <a:txBody>
                    <a:bodyPr/>
                    <a:lstStyle/>
                    <a:p>
                      <a:r>
                        <a:rPr lang="en-US" sz="1400" dirty="0"/>
                        <a:t>Reading</a:t>
                      </a:r>
                      <a:endParaRPr lang="en-IN" sz="1400" dirty="0"/>
                    </a:p>
                  </a:txBody>
                  <a:tcPr/>
                </a:tc>
                <a:tc>
                  <a:txBody>
                    <a:bodyPr/>
                    <a:lstStyle/>
                    <a:p>
                      <a:r>
                        <a:rPr lang="en-US" sz="1400" dirty="0"/>
                        <a:t>70 nouns * 5 times.</a:t>
                      </a:r>
                      <a:endParaRPr lang="en-IN" sz="1400" dirty="0"/>
                    </a:p>
                  </a:txBody>
                  <a:tcPr/>
                </a:tc>
                <a:tc>
                  <a:txBody>
                    <a:bodyPr/>
                    <a:lstStyle/>
                    <a:p>
                      <a:r>
                        <a:rPr lang="en-IN" sz="1400" dirty="0"/>
                        <a:t>Imagine a situation that they personally associate with the noun</a:t>
                      </a:r>
                    </a:p>
                  </a:txBody>
                  <a:tcPr/>
                </a:tc>
                <a:extLst>
                  <a:ext uri="{0D108BD9-81ED-4DB2-BD59-A6C34878D82A}">
                    <a16:rowId xmlns:a16="http://schemas.microsoft.com/office/drawing/2014/main" val="4102503951"/>
                  </a:ext>
                </a:extLst>
              </a:tr>
              <a:tr h="370840">
                <a:tc>
                  <a:txBody>
                    <a:bodyPr/>
                    <a:lstStyle/>
                    <a:p>
                      <a:r>
                        <a:rPr lang="en-IN" sz="1400" b="0" i="1" dirty="0">
                          <a:solidFill>
                            <a:srgbClr val="222222"/>
                          </a:solidFill>
                          <a:effectLst/>
                          <a:latin typeface="-apple-system"/>
                        </a:rPr>
                        <a:t>Zurich Cognitive Language Processing Corpus</a:t>
                      </a:r>
                      <a:r>
                        <a:rPr lang="en-IN" sz="1400" b="0" i="0" dirty="0">
                          <a:solidFill>
                            <a:srgbClr val="222222"/>
                          </a:solidFill>
                          <a:effectLst/>
                          <a:latin typeface="-apple-system"/>
                        </a:rPr>
                        <a:t> (</a:t>
                      </a:r>
                      <a:r>
                        <a:rPr lang="en-IN" sz="1400" b="0" i="0" dirty="0" err="1">
                          <a:solidFill>
                            <a:srgbClr val="222222"/>
                          </a:solidFill>
                          <a:effectLst/>
                          <a:latin typeface="-apple-system"/>
                        </a:rPr>
                        <a:t>ZuCo</a:t>
                      </a:r>
                      <a:r>
                        <a:rPr lang="en-IN" sz="1400" b="0" i="0" dirty="0">
                          <a:solidFill>
                            <a:srgbClr val="222222"/>
                          </a:solidFill>
                          <a:effectLst/>
                          <a:latin typeface="-apple-system"/>
                        </a:rPr>
                        <a:t>):  </a:t>
                      </a:r>
                      <a:r>
                        <a:rPr lang="en-US" sz="1400" dirty="0" err="1"/>
                        <a:t>Hollenstein</a:t>
                      </a:r>
                      <a:r>
                        <a:rPr lang="en-US" sz="1400" dirty="0"/>
                        <a:t> et al., 2018</a:t>
                      </a:r>
                      <a:endParaRPr lang="en-IN" sz="1400" dirty="0"/>
                    </a:p>
                  </a:txBody>
                  <a:tcPr/>
                </a:tc>
                <a:tc>
                  <a:txBody>
                    <a:bodyPr/>
                    <a:lstStyle/>
                    <a:p>
                      <a:r>
                        <a:rPr lang="en-US" sz="1400" dirty="0"/>
                        <a:t>EEG and eye-tracking</a:t>
                      </a:r>
                      <a:endParaRPr lang="en-IN" sz="1400" dirty="0"/>
                    </a:p>
                  </a:txBody>
                  <a:tcPr/>
                </a:tc>
                <a:tc>
                  <a:txBody>
                    <a:bodyPr/>
                    <a:lstStyle/>
                    <a:p>
                      <a:r>
                        <a:rPr lang="en-US" sz="1400" dirty="0"/>
                        <a:t>English</a:t>
                      </a:r>
                      <a:endParaRPr lang="en-IN" sz="1400" dirty="0"/>
                    </a:p>
                  </a:txBody>
                  <a:tcPr/>
                </a:tc>
                <a:tc>
                  <a:txBody>
                    <a:bodyPr/>
                    <a:lstStyle/>
                    <a:p>
                      <a:r>
                        <a:rPr lang="en-US" sz="1400" dirty="0"/>
                        <a:t>Sentences from movie reviews or Wikipedia</a:t>
                      </a:r>
                      <a:endParaRPr lang="en-IN" sz="1400" dirty="0"/>
                    </a:p>
                  </a:txBody>
                  <a:tcPr/>
                </a:tc>
                <a:tc>
                  <a:txBody>
                    <a:bodyPr/>
                    <a:lstStyle/>
                    <a:p>
                      <a:r>
                        <a:rPr lang="en-US" sz="1400" dirty="0"/>
                        <a:t>12</a:t>
                      </a:r>
                      <a:endParaRPr lang="en-IN" sz="1400" dirty="0"/>
                    </a:p>
                  </a:txBody>
                  <a:tcPr/>
                </a:tc>
                <a:tc>
                  <a:txBody>
                    <a:bodyPr/>
                    <a:lstStyle/>
                    <a:p>
                      <a:r>
                        <a:rPr lang="en-IN" sz="1400" b="0" i="0" dirty="0">
                          <a:solidFill>
                            <a:srgbClr val="222222"/>
                          </a:solidFill>
                          <a:effectLst/>
                          <a:latin typeface="-apple-system"/>
                        </a:rPr>
                        <a:t>Reading natural sentences</a:t>
                      </a:r>
                      <a:endParaRPr lang="en-IN" sz="1400" dirty="0"/>
                    </a:p>
                  </a:txBody>
                  <a:tcPr/>
                </a:tc>
                <a:tc>
                  <a:txBody>
                    <a:bodyPr/>
                    <a:lstStyle/>
                    <a:p>
                      <a:r>
                        <a:rPr lang="en-IN" sz="1400" b="0" i="0" dirty="0">
                          <a:solidFill>
                            <a:srgbClr val="222222"/>
                          </a:solidFill>
                          <a:effectLst/>
                          <a:latin typeface="-apple-system"/>
                        </a:rPr>
                        <a:t>21,629 words in 1107 sentences and 154,173 fixations</a:t>
                      </a:r>
                      <a:endParaRPr lang="en-IN" sz="1400" dirty="0"/>
                    </a:p>
                  </a:txBody>
                  <a:tcPr/>
                </a:tc>
                <a:tc>
                  <a:txBody>
                    <a:bodyPr/>
                    <a:lstStyle/>
                    <a:p>
                      <a:r>
                        <a:rPr lang="en-US" sz="1400" dirty="0"/>
                        <a:t>Rate movie quality, answer control questions, check for existence of a relation</a:t>
                      </a:r>
                      <a:endParaRPr lang="en-IN" sz="1400" dirty="0"/>
                    </a:p>
                  </a:txBody>
                  <a:tcPr/>
                </a:tc>
                <a:extLst>
                  <a:ext uri="{0D108BD9-81ED-4DB2-BD59-A6C34878D82A}">
                    <a16:rowId xmlns:a16="http://schemas.microsoft.com/office/drawing/2014/main" val="1280369848"/>
                  </a:ext>
                </a:extLst>
              </a:tr>
              <a:tr h="370840">
                <a:tc>
                  <a:txBody>
                    <a:bodyPr/>
                    <a:lstStyle/>
                    <a:p>
                      <a:r>
                        <a:rPr lang="en-US" sz="1400" dirty="0"/>
                        <a:t>Anderson et al., 2019</a:t>
                      </a:r>
                      <a:endParaRPr lang="en-IN" sz="1400" dirty="0"/>
                    </a:p>
                  </a:txBody>
                  <a:tcPr/>
                </a:tc>
                <a:tc>
                  <a:txBody>
                    <a:bodyPr/>
                    <a:lstStyle/>
                    <a:p>
                      <a:r>
                        <a:rPr lang="en-US" sz="1400" dirty="0"/>
                        <a:t>fMRI</a:t>
                      </a:r>
                      <a:endParaRPr lang="en-IN" sz="1400" dirty="0"/>
                    </a:p>
                  </a:txBody>
                  <a:tcPr/>
                </a:tc>
                <a:tc>
                  <a:txBody>
                    <a:bodyPr/>
                    <a:lstStyle/>
                    <a:p>
                      <a:r>
                        <a:rPr lang="en-US" sz="1400" dirty="0"/>
                        <a:t>English</a:t>
                      </a:r>
                      <a:endParaRPr lang="en-IN" sz="1400" dirty="0"/>
                    </a:p>
                  </a:txBody>
                  <a:tcPr/>
                </a:tc>
                <a:tc>
                  <a:txBody>
                    <a:bodyPr/>
                    <a:lstStyle/>
                    <a:p>
                      <a:r>
                        <a:rPr lang="en-IN" sz="1400" dirty="0"/>
                        <a:t>240 active voice sentences describing everyday situations</a:t>
                      </a:r>
                    </a:p>
                  </a:txBody>
                  <a:tcPr/>
                </a:tc>
                <a:tc>
                  <a:txBody>
                    <a:bodyPr/>
                    <a:lstStyle/>
                    <a:p>
                      <a:r>
                        <a:rPr lang="en-US" sz="1400" dirty="0"/>
                        <a:t>14</a:t>
                      </a:r>
                      <a:endParaRPr lang="en-IN" sz="1400" dirty="0"/>
                    </a:p>
                  </a:txBody>
                  <a:tcPr/>
                </a:tc>
                <a:tc>
                  <a:txBody>
                    <a:bodyPr/>
                    <a:lstStyle/>
                    <a:p>
                      <a:r>
                        <a:rPr lang="en-US" sz="1400" dirty="0"/>
                        <a:t>Reading</a:t>
                      </a:r>
                      <a:endParaRPr lang="en-IN" sz="1400" dirty="0"/>
                    </a:p>
                  </a:txBody>
                  <a:tcPr/>
                </a:tc>
                <a:tc>
                  <a:txBody>
                    <a:bodyPr/>
                    <a:lstStyle/>
                    <a:p>
                      <a:r>
                        <a:rPr lang="en-US" sz="1400" dirty="0"/>
                        <a:t>240 sentences seen 12 times (by 10 subjects) and 6 times (by 4 subjects)</a:t>
                      </a:r>
                      <a:endParaRPr lang="en-IN" sz="1400" dirty="0"/>
                    </a:p>
                  </a:txBody>
                  <a:tcPr/>
                </a:tc>
                <a:tc>
                  <a:txBody>
                    <a:bodyPr/>
                    <a:lstStyle/>
                    <a:p>
                      <a:r>
                        <a:rPr lang="en-US" sz="1400" dirty="0"/>
                        <a:t>Passive reading</a:t>
                      </a:r>
                      <a:endParaRPr lang="en-IN" sz="1400" dirty="0"/>
                    </a:p>
                  </a:txBody>
                  <a:tcPr/>
                </a:tc>
                <a:extLst>
                  <a:ext uri="{0D108BD9-81ED-4DB2-BD59-A6C34878D82A}">
                    <a16:rowId xmlns:a16="http://schemas.microsoft.com/office/drawing/2014/main" val="2127352546"/>
                  </a:ext>
                </a:extLst>
              </a:tr>
              <a:tr h="370840">
                <a:tc>
                  <a:txBody>
                    <a:bodyPr/>
                    <a:lstStyle/>
                    <a:p>
                      <a:r>
                        <a:rPr lang="en-IN" sz="1400" dirty="0"/>
                        <a:t>BCCWJ-EEG: </a:t>
                      </a:r>
                      <a:r>
                        <a:rPr lang="en-US" sz="1400" dirty="0" err="1"/>
                        <a:t>Oseki</a:t>
                      </a:r>
                      <a:r>
                        <a:rPr lang="en-US" sz="1400" dirty="0"/>
                        <a:t> and </a:t>
                      </a:r>
                      <a:r>
                        <a:rPr lang="en-US" sz="1400" dirty="0" err="1"/>
                        <a:t>Asahara</a:t>
                      </a:r>
                      <a:r>
                        <a:rPr lang="en-US" sz="1400" dirty="0"/>
                        <a:t>, 2020</a:t>
                      </a:r>
                      <a:endParaRPr lang="en-IN" sz="1400" dirty="0"/>
                    </a:p>
                  </a:txBody>
                  <a:tcPr/>
                </a:tc>
                <a:tc>
                  <a:txBody>
                    <a:bodyPr/>
                    <a:lstStyle/>
                    <a:p>
                      <a:r>
                        <a:rPr lang="en-US" sz="1400" dirty="0"/>
                        <a:t>EEG</a:t>
                      </a:r>
                      <a:endParaRPr lang="en-IN" sz="1400" dirty="0"/>
                    </a:p>
                  </a:txBody>
                  <a:tcPr/>
                </a:tc>
                <a:tc>
                  <a:txBody>
                    <a:bodyPr/>
                    <a:lstStyle/>
                    <a:p>
                      <a:r>
                        <a:rPr lang="en-US" sz="1400" dirty="0"/>
                        <a:t>Japanese</a:t>
                      </a:r>
                      <a:endParaRPr lang="en-IN" sz="1400" dirty="0"/>
                    </a:p>
                  </a:txBody>
                  <a:tcPr/>
                </a:tc>
                <a:tc>
                  <a:txBody>
                    <a:bodyPr/>
                    <a:lstStyle/>
                    <a:p>
                      <a:r>
                        <a:rPr lang="en-US" sz="1400" dirty="0"/>
                        <a:t>20 newspaper articles</a:t>
                      </a:r>
                      <a:endParaRPr lang="en-IN" sz="1400" dirty="0"/>
                    </a:p>
                  </a:txBody>
                  <a:tcPr/>
                </a:tc>
                <a:tc>
                  <a:txBody>
                    <a:bodyPr/>
                    <a:lstStyle/>
                    <a:p>
                      <a:r>
                        <a:rPr lang="en-US" sz="1400" dirty="0"/>
                        <a:t>40</a:t>
                      </a:r>
                      <a:endParaRPr lang="en-IN" sz="1400" dirty="0"/>
                    </a:p>
                  </a:txBody>
                  <a:tcPr/>
                </a:tc>
                <a:tc>
                  <a:txBody>
                    <a:bodyPr/>
                    <a:lstStyle/>
                    <a:p>
                      <a:r>
                        <a:rPr lang="en-US" sz="1400" dirty="0"/>
                        <a:t>Reading</a:t>
                      </a:r>
                      <a:endParaRPr lang="en-IN" sz="1400" dirty="0"/>
                    </a:p>
                  </a:txBody>
                  <a:tcPr/>
                </a:tc>
                <a:tc>
                  <a:txBody>
                    <a:bodyPr/>
                    <a:lstStyle/>
                    <a:p>
                      <a:r>
                        <a:rPr lang="en-US" sz="1400" dirty="0"/>
                        <a:t>1 time reading for </a:t>
                      </a:r>
                      <a:r>
                        <a:rPr lang="en-IN" sz="1400" dirty="0"/>
                        <a:t>~30-40 minutes</a:t>
                      </a:r>
                    </a:p>
                  </a:txBody>
                  <a:tcPr/>
                </a:tc>
                <a:tc>
                  <a:txBody>
                    <a:bodyPr/>
                    <a:lstStyle/>
                    <a:p>
                      <a:r>
                        <a:rPr lang="en-US" sz="1400" dirty="0"/>
                        <a:t>Passive reading</a:t>
                      </a:r>
                      <a:endParaRPr lang="en-IN" sz="1400" dirty="0"/>
                    </a:p>
                  </a:txBody>
                  <a:tcPr/>
                </a:tc>
                <a:extLst>
                  <a:ext uri="{0D108BD9-81ED-4DB2-BD59-A6C34878D82A}">
                    <a16:rowId xmlns:a16="http://schemas.microsoft.com/office/drawing/2014/main" val="1803842664"/>
                  </a:ext>
                </a:extLst>
              </a:tr>
            </a:tbl>
          </a:graphicData>
        </a:graphic>
      </p:graphicFrame>
      <p:sp>
        <p:nvSpPr>
          <p:cNvPr id="3" name="Rectangle 2">
            <a:extLst>
              <a:ext uri="{FF2B5EF4-FFF2-40B4-BE49-F238E27FC236}">
                <a16:creationId xmlns:a16="http://schemas.microsoft.com/office/drawing/2014/main" id="{D8F14FB2-0AF1-1557-C10B-CCD83BFE3854}"/>
              </a:ext>
            </a:extLst>
          </p:cNvPr>
          <p:cNvSpPr/>
          <p:nvPr/>
        </p:nvSpPr>
        <p:spPr>
          <a:xfrm>
            <a:off x="73819" y="2064697"/>
            <a:ext cx="12039600" cy="2835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ooter Placeholder 4">
            <a:extLst>
              <a:ext uri="{FF2B5EF4-FFF2-40B4-BE49-F238E27FC236}">
                <a16:creationId xmlns:a16="http://schemas.microsoft.com/office/drawing/2014/main" id="{BBB87D76-E684-846D-6B21-647450D44226}"/>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16497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7393-427F-9CCD-4483-BEDF610A163D}"/>
              </a:ext>
            </a:extLst>
          </p:cNvPr>
          <p:cNvSpPr>
            <a:spLocks noGrp="1"/>
          </p:cNvSpPr>
          <p:nvPr>
            <p:ph type="title"/>
          </p:nvPr>
        </p:nvSpPr>
        <p:spPr/>
        <p:txBody>
          <a:bodyPr/>
          <a:lstStyle/>
          <a:p>
            <a:r>
              <a:rPr lang="en-US" dirty="0"/>
              <a:t>Data for concrete nouns from sighted/blind subjects</a:t>
            </a:r>
            <a:endParaRPr lang="en-IN" dirty="0"/>
          </a:p>
        </p:txBody>
      </p:sp>
      <p:sp>
        <p:nvSpPr>
          <p:cNvPr id="3" name="Content Placeholder 2">
            <a:extLst>
              <a:ext uri="{FF2B5EF4-FFF2-40B4-BE49-F238E27FC236}">
                <a16:creationId xmlns:a16="http://schemas.microsoft.com/office/drawing/2014/main" id="{EEEA68EA-E772-ECAD-C4D1-EE878F4771FD}"/>
              </a:ext>
            </a:extLst>
          </p:cNvPr>
          <p:cNvSpPr>
            <a:spLocks noGrp="1"/>
          </p:cNvSpPr>
          <p:nvPr>
            <p:ph idx="1"/>
          </p:nvPr>
        </p:nvSpPr>
        <p:spPr>
          <a:xfrm>
            <a:off x="147638" y="1189051"/>
            <a:ext cx="5867400" cy="4810429"/>
          </a:xfrm>
        </p:spPr>
        <p:txBody>
          <a:bodyPr>
            <a:normAutofit fontScale="92500"/>
          </a:bodyPr>
          <a:lstStyle/>
          <a:p>
            <a:r>
              <a:rPr lang="en-IN" b="0" i="0" dirty="0">
                <a:solidFill>
                  <a:srgbClr val="2E2E2E"/>
                </a:solidFill>
                <a:effectLst/>
                <a:latin typeface="NexusSerif"/>
              </a:rPr>
              <a:t>Participants were asked to verbally enumerate in one minute the properties (features) that describe the entities the words refer to.</a:t>
            </a:r>
          </a:p>
          <a:p>
            <a:r>
              <a:rPr lang="en-IN" b="0" i="0" dirty="0">
                <a:solidFill>
                  <a:srgbClr val="2E2E2E"/>
                </a:solidFill>
                <a:effectLst/>
                <a:latin typeface="NexusSerif"/>
              </a:rPr>
              <a:t>4 groups of participants </a:t>
            </a:r>
          </a:p>
          <a:p>
            <a:pPr lvl="1"/>
            <a:r>
              <a:rPr lang="en-IN" b="0" i="0" dirty="0">
                <a:solidFill>
                  <a:srgbClr val="2E2E2E"/>
                </a:solidFill>
                <a:effectLst/>
                <a:latin typeface="NexusSerif"/>
              </a:rPr>
              <a:t>5 sighted individuals were presented with a pictorial form of the nouns</a:t>
            </a:r>
          </a:p>
          <a:p>
            <a:pPr lvl="1"/>
            <a:r>
              <a:rPr lang="en-IN" b="0" i="0" dirty="0">
                <a:solidFill>
                  <a:srgbClr val="2E2E2E"/>
                </a:solidFill>
                <a:effectLst/>
                <a:latin typeface="NexusSerif"/>
              </a:rPr>
              <a:t>5 sighted individuals with a verbal visual (i.e., written Italian words) form</a:t>
            </a:r>
          </a:p>
          <a:p>
            <a:pPr lvl="1"/>
            <a:r>
              <a:rPr lang="en-IN" b="0" i="0" dirty="0">
                <a:solidFill>
                  <a:srgbClr val="2E2E2E"/>
                </a:solidFill>
                <a:effectLst/>
                <a:latin typeface="NexusSerif"/>
              </a:rPr>
              <a:t>5 sighted individuals with a verbal auditory (i.e., spoken Italian words) form</a:t>
            </a:r>
          </a:p>
          <a:p>
            <a:pPr lvl="1"/>
            <a:r>
              <a:rPr lang="en-IN" b="0" i="0" dirty="0">
                <a:solidFill>
                  <a:srgbClr val="2E2E2E"/>
                </a:solidFill>
                <a:effectLst/>
                <a:latin typeface="NexusSerif"/>
              </a:rPr>
              <a:t>5 congenitally blind with a verbal auditory form.</a:t>
            </a:r>
          </a:p>
        </p:txBody>
      </p:sp>
      <p:sp>
        <p:nvSpPr>
          <p:cNvPr id="5" name="Slide Number Placeholder 4">
            <a:extLst>
              <a:ext uri="{FF2B5EF4-FFF2-40B4-BE49-F238E27FC236}">
                <a16:creationId xmlns:a16="http://schemas.microsoft.com/office/drawing/2014/main" id="{4379C536-C166-3868-D9B3-CFB65DB8E1EB}"/>
              </a:ext>
            </a:extLst>
          </p:cNvPr>
          <p:cNvSpPr>
            <a:spLocks noGrp="1"/>
          </p:cNvSpPr>
          <p:nvPr>
            <p:ph type="sldNum" sz="quarter" idx="12"/>
          </p:nvPr>
        </p:nvSpPr>
        <p:spPr/>
        <p:txBody>
          <a:bodyPr/>
          <a:lstStyle/>
          <a:p>
            <a:fld id="{AE17A532-D286-470D-AE82-1500C848B688}" type="slidenum">
              <a:rPr lang="en-US" smtClean="0"/>
              <a:pPr/>
              <a:t>14</a:t>
            </a:fld>
            <a:endParaRPr lang="en-US" dirty="0"/>
          </a:p>
        </p:txBody>
      </p:sp>
      <p:sp>
        <p:nvSpPr>
          <p:cNvPr id="6" name="Content Placeholder 5">
            <a:extLst>
              <a:ext uri="{FF2B5EF4-FFF2-40B4-BE49-F238E27FC236}">
                <a16:creationId xmlns:a16="http://schemas.microsoft.com/office/drawing/2014/main" id="{4FBD4CAF-FD82-2D3A-0016-712F5E19B438}"/>
              </a:ext>
            </a:extLst>
          </p:cNvPr>
          <p:cNvSpPr>
            <a:spLocks noGrp="1"/>
          </p:cNvSpPr>
          <p:nvPr>
            <p:ph idx="13"/>
          </p:nvPr>
        </p:nvSpPr>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3"/>
              </a:rPr>
              <a:t>Handjaras</a:t>
            </a:r>
            <a:r>
              <a:rPr lang="en-IN" b="0" i="0" dirty="0">
                <a:solidFill>
                  <a:srgbClr val="222222"/>
                </a:solidFill>
                <a:effectLst/>
                <a:latin typeface="Arial" panose="020B0604020202020204" pitchFamily="34" charset="0"/>
                <a:hlinkClick r:id="rId3"/>
              </a:rPr>
              <a:t>, Giacomo, Emiliano Ricciardi, Andrea Leo, Alessandro Lenci, Luca </a:t>
            </a:r>
            <a:r>
              <a:rPr lang="en-IN" b="0" i="0" dirty="0" err="1">
                <a:solidFill>
                  <a:srgbClr val="222222"/>
                </a:solidFill>
                <a:effectLst/>
                <a:latin typeface="Arial" panose="020B0604020202020204" pitchFamily="34" charset="0"/>
                <a:hlinkClick r:id="rId3"/>
              </a:rPr>
              <a:t>Cecchetti</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Mirco</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Cosottini</a:t>
            </a:r>
            <a:r>
              <a:rPr lang="en-IN" b="0" i="0" dirty="0">
                <a:solidFill>
                  <a:srgbClr val="222222"/>
                </a:solidFill>
                <a:effectLst/>
                <a:latin typeface="Arial" panose="020B0604020202020204" pitchFamily="34" charset="0"/>
                <a:hlinkClick r:id="rId3"/>
              </a:rPr>
              <a:t>, Giovanna Marotta, and Pietro </a:t>
            </a:r>
            <a:r>
              <a:rPr lang="en-IN" b="0" i="0" dirty="0" err="1">
                <a:solidFill>
                  <a:srgbClr val="222222"/>
                </a:solidFill>
                <a:effectLst/>
                <a:latin typeface="Arial" panose="020B0604020202020204" pitchFamily="34" charset="0"/>
                <a:hlinkClick r:id="rId3"/>
              </a:rPr>
              <a:t>Pietrini</a:t>
            </a:r>
            <a:r>
              <a:rPr lang="en-IN" b="0" i="0" dirty="0">
                <a:solidFill>
                  <a:srgbClr val="222222"/>
                </a:solidFill>
                <a:effectLst/>
                <a:latin typeface="Arial" panose="020B0604020202020204" pitchFamily="34" charset="0"/>
                <a:hlinkClick r:id="rId3"/>
              </a:rPr>
              <a:t>. "How concepts are encoded in the human brain: a modality independent, category-based cortical organization of semantic knowledge." </a:t>
            </a:r>
            <a:r>
              <a:rPr lang="en-IN" b="0" i="1" dirty="0">
                <a:solidFill>
                  <a:srgbClr val="222222"/>
                </a:solidFill>
                <a:effectLst/>
                <a:latin typeface="Arial" panose="020B0604020202020204" pitchFamily="34" charset="0"/>
                <a:hlinkClick r:id="rId3"/>
              </a:rPr>
              <a:t>Neuroimage</a:t>
            </a:r>
            <a:r>
              <a:rPr lang="en-IN" b="0" i="0" dirty="0">
                <a:solidFill>
                  <a:srgbClr val="222222"/>
                </a:solidFill>
                <a:effectLst/>
                <a:latin typeface="Arial" panose="020B0604020202020204" pitchFamily="34" charset="0"/>
                <a:hlinkClick r:id="rId3"/>
              </a:rPr>
              <a:t> 135 (2016): 232-242.</a:t>
            </a:r>
            <a:endParaRPr lang="en-IN" dirty="0"/>
          </a:p>
        </p:txBody>
      </p:sp>
      <p:pic>
        <p:nvPicPr>
          <p:cNvPr id="7" name="Picture 2">
            <a:extLst>
              <a:ext uri="{FF2B5EF4-FFF2-40B4-BE49-F238E27FC236}">
                <a16:creationId xmlns:a16="http://schemas.microsoft.com/office/drawing/2014/main" id="{91E878FF-7AB4-CF38-B4D6-1B6E534B59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6964" y="1780342"/>
            <a:ext cx="5709988" cy="36878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1CC3F6A-C81F-C075-BCAB-2C94420F7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896" r="78554" b="33998"/>
          <a:stretch/>
        </p:blipFill>
        <p:spPr bwMode="auto">
          <a:xfrm>
            <a:off x="6176964" y="1861503"/>
            <a:ext cx="1224596" cy="1148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7C1E6CF-1AF3-D84E-24E8-2D52CE9C7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8291" b="65535"/>
          <a:stretch/>
        </p:blipFill>
        <p:spPr bwMode="auto">
          <a:xfrm>
            <a:off x="6252527" y="2859021"/>
            <a:ext cx="1239588" cy="127101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28D141A0-6EAB-3B90-741E-02091B0DD78C}"/>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03223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F6A9B6B-7590-2ACC-1F5A-15E532577019}"/>
              </a:ext>
            </a:extLst>
          </p:cNvPr>
          <p:cNvSpPr>
            <a:spLocks noGrp="1"/>
          </p:cNvSpPr>
          <p:nvPr>
            <p:ph idx="1"/>
          </p:nvPr>
        </p:nvSpPr>
        <p:spPr>
          <a:xfrm>
            <a:off x="147638" y="1128713"/>
            <a:ext cx="7319962" cy="5167312"/>
          </a:xfrm>
        </p:spPr>
        <p:txBody>
          <a:bodyPr>
            <a:normAutofit lnSpcReduction="10000"/>
          </a:bodyPr>
          <a:lstStyle/>
          <a:p>
            <a:r>
              <a:rPr lang="en-IN" dirty="0"/>
              <a:t>Taxonomic categories in law and music domain</a:t>
            </a:r>
          </a:p>
          <a:p>
            <a:pPr lvl="1"/>
            <a:r>
              <a:rPr lang="en-IN" dirty="0"/>
              <a:t>Ur-abstract: that are classified as abstract in WordNet </a:t>
            </a:r>
          </a:p>
          <a:p>
            <a:pPr lvl="1"/>
            <a:r>
              <a:rPr lang="en-IN" dirty="0"/>
              <a:t>Attribute: A construct whereby objects or individuals can be distinguished</a:t>
            </a:r>
          </a:p>
          <a:p>
            <a:pPr lvl="1"/>
            <a:r>
              <a:rPr lang="en-IN" dirty="0"/>
              <a:t>Communication: Something that is communicated by, to or between groups</a:t>
            </a:r>
          </a:p>
          <a:p>
            <a:pPr lvl="1"/>
            <a:r>
              <a:rPr lang="en-IN" dirty="0"/>
              <a:t>Event/action: Something that happens at a given place and time</a:t>
            </a:r>
          </a:p>
          <a:p>
            <a:pPr lvl="1"/>
            <a:r>
              <a:rPr lang="en-IN" dirty="0"/>
              <a:t>Person/Social role: Individual, someone, somebody, mortal</a:t>
            </a:r>
          </a:p>
          <a:p>
            <a:pPr lvl="1"/>
            <a:r>
              <a:rPr lang="en-IN" dirty="0"/>
              <a:t>Location: Points or extents in space</a:t>
            </a:r>
          </a:p>
          <a:p>
            <a:pPr lvl="1"/>
            <a:r>
              <a:rPr lang="en-IN" dirty="0"/>
              <a:t>Object/Tool: A class of unambiguously concrete nouns</a:t>
            </a:r>
          </a:p>
          <a:p>
            <a:endParaRPr lang="en-IN" dirty="0"/>
          </a:p>
        </p:txBody>
      </p:sp>
      <p:sp>
        <p:nvSpPr>
          <p:cNvPr id="5" name="Slide Number Placeholder 4">
            <a:extLst>
              <a:ext uri="{FF2B5EF4-FFF2-40B4-BE49-F238E27FC236}">
                <a16:creationId xmlns:a16="http://schemas.microsoft.com/office/drawing/2014/main" id="{D85AFF19-2E54-884C-D37F-C69650B4B302}"/>
              </a:ext>
            </a:extLst>
          </p:cNvPr>
          <p:cNvSpPr>
            <a:spLocks noGrp="1"/>
          </p:cNvSpPr>
          <p:nvPr>
            <p:ph type="sldNum" sz="quarter" idx="12"/>
          </p:nvPr>
        </p:nvSpPr>
        <p:spPr/>
        <p:txBody>
          <a:bodyPr/>
          <a:lstStyle/>
          <a:p>
            <a:fld id="{AE17A532-D286-470D-AE82-1500C848B688}" type="slidenum">
              <a:rPr lang="en-US" smtClean="0"/>
              <a:pPr/>
              <a:t>15</a:t>
            </a:fld>
            <a:endParaRPr lang="en-US" dirty="0"/>
          </a:p>
        </p:txBody>
      </p:sp>
      <p:sp>
        <p:nvSpPr>
          <p:cNvPr id="6" name="Content Placeholder 5">
            <a:extLst>
              <a:ext uri="{FF2B5EF4-FFF2-40B4-BE49-F238E27FC236}">
                <a16:creationId xmlns:a16="http://schemas.microsoft.com/office/drawing/2014/main" id="{440250AC-DE4E-4A66-86C0-DAE934C9C636}"/>
              </a:ext>
            </a:extLst>
          </p:cNvPr>
          <p:cNvSpPr>
            <a:spLocks noGrp="1"/>
          </p:cNvSpPr>
          <p:nvPr>
            <p:ph idx="4294967295"/>
          </p:nvPr>
        </p:nvSpPr>
        <p:spPr>
          <a:xfrm>
            <a:off x="147638" y="6296025"/>
            <a:ext cx="11891962" cy="236550"/>
          </a:xfrm>
        </p:spPr>
        <p:txBody>
          <a:bodyPr>
            <a:normAutofit fontScale="25000" lnSpcReduction="20000"/>
          </a:bodyPr>
          <a:lstStyle/>
          <a:p>
            <a:pPr marL="0" indent="0">
              <a:buNone/>
            </a:pPr>
            <a:r>
              <a:rPr lang="en-IN" b="0" i="0" dirty="0">
                <a:solidFill>
                  <a:srgbClr val="222222"/>
                </a:solidFill>
                <a:effectLst/>
                <a:latin typeface="Arial" panose="020B0604020202020204" pitchFamily="34" charset="0"/>
                <a:hlinkClick r:id="rId2"/>
              </a:rPr>
              <a:t>Anderson, Andrew J., </a:t>
            </a:r>
            <a:r>
              <a:rPr lang="en-IN" b="0" i="0" dirty="0" err="1">
                <a:solidFill>
                  <a:srgbClr val="222222"/>
                </a:solidFill>
                <a:effectLst/>
                <a:latin typeface="Arial" panose="020B0604020202020204" pitchFamily="34" charset="0"/>
                <a:hlinkClick r:id="rId2"/>
              </a:rPr>
              <a:t>Douwe</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Kiela</a:t>
            </a:r>
            <a:r>
              <a:rPr lang="en-IN" b="0" i="0" dirty="0">
                <a:solidFill>
                  <a:srgbClr val="222222"/>
                </a:solidFill>
                <a:effectLst/>
                <a:latin typeface="Arial" panose="020B0604020202020204" pitchFamily="34" charset="0"/>
                <a:hlinkClick r:id="rId2"/>
              </a:rPr>
              <a:t>, Stephen Clark, and Massimo </a:t>
            </a:r>
            <a:r>
              <a:rPr lang="en-IN" b="0" i="0" dirty="0" err="1">
                <a:solidFill>
                  <a:srgbClr val="222222"/>
                </a:solidFill>
                <a:effectLst/>
                <a:latin typeface="Arial" panose="020B0604020202020204" pitchFamily="34" charset="0"/>
                <a:hlinkClick r:id="rId2"/>
              </a:rPr>
              <a:t>Poesio</a:t>
            </a:r>
            <a:r>
              <a:rPr lang="en-IN" b="0" i="0" dirty="0">
                <a:solidFill>
                  <a:srgbClr val="222222"/>
                </a:solidFill>
                <a:effectLst/>
                <a:latin typeface="Arial" panose="020B0604020202020204" pitchFamily="34" charset="0"/>
                <a:hlinkClick r:id="rId2"/>
              </a:rPr>
              <a:t>. "Visually grounded and textual semantic models differentially decode brain activity associated with concrete and abstract nouns." </a:t>
            </a:r>
            <a:r>
              <a:rPr lang="en-IN" b="0" i="1" dirty="0">
                <a:solidFill>
                  <a:srgbClr val="222222"/>
                </a:solidFill>
                <a:effectLst/>
                <a:latin typeface="Arial" panose="020B0604020202020204" pitchFamily="34" charset="0"/>
                <a:hlinkClick r:id="rId2"/>
              </a:rPr>
              <a:t>Transactions of the Association for Computational Linguistics</a:t>
            </a:r>
            <a:r>
              <a:rPr lang="en-IN" b="0" i="0" dirty="0">
                <a:solidFill>
                  <a:srgbClr val="222222"/>
                </a:solidFill>
                <a:effectLst/>
                <a:latin typeface="Arial" panose="020B0604020202020204" pitchFamily="34" charset="0"/>
                <a:hlinkClick r:id="rId2"/>
              </a:rPr>
              <a:t> 5 (2017): 17-30.</a:t>
            </a:r>
            <a:endParaRPr lang="en-IN" dirty="0"/>
          </a:p>
          <a:p>
            <a:pPr marL="0" indent="0">
              <a:buNone/>
            </a:pPr>
            <a:endParaRPr lang="en-IN" dirty="0"/>
          </a:p>
        </p:txBody>
      </p:sp>
      <p:sp>
        <p:nvSpPr>
          <p:cNvPr id="2" name="Title 1">
            <a:extLst>
              <a:ext uri="{FF2B5EF4-FFF2-40B4-BE49-F238E27FC236}">
                <a16:creationId xmlns:a16="http://schemas.microsoft.com/office/drawing/2014/main" id="{93C2B6D2-11A5-1923-35FF-18B77C168456}"/>
              </a:ext>
            </a:extLst>
          </p:cNvPr>
          <p:cNvSpPr>
            <a:spLocks noGrp="1"/>
          </p:cNvSpPr>
          <p:nvPr>
            <p:ph type="title"/>
          </p:nvPr>
        </p:nvSpPr>
        <p:spPr/>
        <p:txBody>
          <a:bodyPr/>
          <a:lstStyle/>
          <a:p>
            <a:r>
              <a:rPr lang="en-IN" dirty="0"/>
              <a:t>70 - Italian word stimuli fMRI data</a:t>
            </a:r>
          </a:p>
        </p:txBody>
      </p:sp>
      <p:pic>
        <p:nvPicPr>
          <p:cNvPr id="9" name="Content Placeholder 10">
            <a:extLst>
              <a:ext uri="{FF2B5EF4-FFF2-40B4-BE49-F238E27FC236}">
                <a16:creationId xmlns:a16="http://schemas.microsoft.com/office/drawing/2014/main" id="{0432248D-926D-F758-0C5B-488B777B90A3}"/>
              </a:ext>
            </a:extLst>
          </p:cNvPr>
          <p:cNvPicPr>
            <a:picLocks noGrp="1" noChangeAspect="1"/>
          </p:cNvPicPr>
          <p:nvPr>
            <p:ph idx="14"/>
          </p:nvPr>
        </p:nvPicPr>
        <p:blipFill>
          <a:blip r:embed="rId3"/>
          <a:stretch>
            <a:fillRect/>
          </a:stretch>
        </p:blipFill>
        <p:spPr>
          <a:xfrm>
            <a:off x="7768528" y="1088073"/>
            <a:ext cx="4067617" cy="5167312"/>
          </a:xfrm>
        </p:spPr>
      </p:pic>
      <p:sp>
        <p:nvSpPr>
          <p:cNvPr id="3" name="Footer Placeholder 4">
            <a:extLst>
              <a:ext uri="{FF2B5EF4-FFF2-40B4-BE49-F238E27FC236}">
                <a16:creationId xmlns:a16="http://schemas.microsoft.com/office/drawing/2014/main" id="{CC3FA060-9FC3-2FE9-1178-629E261DDD56}"/>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
        <p:nvSpPr>
          <p:cNvPr id="10" name="TextBox 9">
            <a:extLst>
              <a:ext uri="{FF2B5EF4-FFF2-40B4-BE49-F238E27FC236}">
                <a16:creationId xmlns:a16="http://schemas.microsoft.com/office/drawing/2014/main" id="{99959815-8969-800D-960F-3154B8D0B57E}"/>
              </a:ext>
            </a:extLst>
          </p:cNvPr>
          <p:cNvSpPr txBox="1"/>
          <p:nvPr/>
        </p:nvSpPr>
        <p:spPr>
          <a:xfrm>
            <a:off x="89451" y="5793717"/>
            <a:ext cx="8527771" cy="369332"/>
          </a:xfrm>
          <a:prstGeom prst="rect">
            <a:avLst/>
          </a:prstGeom>
          <a:noFill/>
        </p:spPr>
        <p:txBody>
          <a:bodyPr wrap="square">
            <a:spAutoFit/>
          </a:bodyPr>
          <a:lstStyle/>
          <a:p>
            <a:r>
              <a:rPr lang="en-IN" sz="1800" dirty="0">
                <a:solidFill>
                  <a:srgbClr val="FF0000"/>
                </a:solidFill>
              </a:rPr>
              <a:t>Participants asked to imagine a situation that they personally associate with the noun</a:t>
            </a:r>
          </a:p>
        </p:txBody>
      </p:sp>
    </p:spTree>
    <p:extLst>
      <p:ext uri="{BB962C8B-B14F-4D97-AF65-F5344CB8AC3E}">
        <p14:creationId xmlns:p14="http://schemas.microsoft.com/office/powerpoint/2010/main" val="126729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8191-89AA-B8E2-33D3-91F326797A15}"/>
              </a:ext>
            </a:extLst>
          </p:cNvPr>
          <p:cNvSpPr>
            <a:spLocks noGrp="1"/>
          </p:cNvSpPr>
          <p:nvPr>
            <p:ph type="title"/>
          </p:nvPr>
        </p:nvSpPr>
        <p:spPr/>
        <p:txBody>
          <a:bodyPr>
            <a:normAutofit/>
          </a:bodyPr>
          <a:lstStyle/>
          <a:p>
            <a:r>
              <a:rPr lang="en-IN" sz="4400" b="0" dirty="0">
                <a:solidFill>
                  <a:srgbClr val="222222"/>
                </a:solidFill>
                <a:effectLst/>
                <a:latin typeface="-apple-system"/>
              </a:rPr>
              <a:t>Zurich Cognitive Language Processing Corpus (</a:t>
            </a:r>
            <a:r>
              <a:rPr lang="en-IN" sz="4400" b="0" dirty="0" err="1">
                <a:solidFill>
                  <a:srgbClr val="222222"/>
                </a:solidFill>
                <a:effectLst/>
                <a:latin typeface="-apple-system"/>
              </a:rPr>
              <a:t>ZuCo</a:t>
            </a:r>
            <a:r>
              <a:rPr lang="en-US" sz="4400" b="0" dirty="0">
                <a:solidFill>
                  <a:srgbClr val="222222"/>
                </a:solidFill>
                <a:effectLst/>
                <a:latin typeface="-apple-system"/>
              </a:rPr>
              <a:t>)</a:t>
            </a:r>
            <a:endParaRPr lang="en-IN" dirty="0"/>
          </a:p>
        </p:txBody>
      </p:sp>
      <p:sp>
        <p:nvSpPr>
          <p:cNvPr id="3" name="Content Placeholder 2">
            <a:extLst>
              <a:ext uri="{FF2B5EF4-FFF2-40B4-BE49-F238E27FC236}">
                <a16:creationId xmlns:a16="http://schemas.microsoft.com/office/drawing/2014/main" id="{F16252ED-2A18-422F-C8E4-1F836421AEBD}"/>
              </a:ext>
            </a:extLst>
          </p:cNvPr>
          <p:cNvSpPr>
            <a:spLocks noGrp="1"/>
          </p:cNvSpPr>
          <p:nvPr>
            <p:ph idx="1"/>
          </p:nvPr>
        </p:nvSpPr>
        <p:spPr>
          <a:xfrm>
            <a:off x="147638" y="3596640"/>
            <a:ext cx="11891962" cy="2699385"/>
          </a:xfrm>
        </p:spPr>
        <p:txBody>
          <a:bodyPr/>
          <a:lstStyle/>
          <a:p>
            <a:r>
              <a:rPr lang="en-IN" b="0" i="0" dirty="0">
                <a:solidFill>
                  <a:srgbClr val="222222"/>
                </a:solidFill>
                <a:effectLst/>
                <a:latin typeface="-apple-system"/>
              </a:rPr>
              <a:t>Personal reading speed. </a:t>
            </a:r>
          </a:p>
          <a:p>
            <a:pPr lvl="1"/>
            <a:r>
              <a:rPr lang="en-IN" b="0" i="0" dirty="0">
                <a:solidFill>
                  <a:srgbClr val="222222"/>
                </a:solidFill>
                <a:effectLst/>
                <a:latin typeface="-apple-system"/>
              </a:rPr>
              <a:t>Sentences were presented to the subjects in a naturalistic reading scenario</a:t>
            </a:r>
          </a:p>
          <a:p>
            <a:pPr lvl="1"/>
            <a:r>
              <a:rPr lang="en-IN" b="0" i="0" dirty="0">
                <a:solidFill>
                  <a:srgbClr val="222222"/>
                </a:solidFill>
                <a:effectLst/>
                <a:latin typeface="-apple-system"/>
              </a:rPr>
              <a:t>Complete sentence is presented on the screen </a:t>
            </a:r>
          </a:p>
          <a:p>
            <a:pPr lvl="1"/>
            <a:r>
              <a:rPr lang="en-IN" b="0" i="0" dirty="0">
                <a:solidFill>
                  <a:srgbClr val="222222"/>
                </a:solidFill>
                <a:effectLst/>
                <a:latin typeface="-apple-system"/>
              </a:rPr>
              <a:t>Subjects read each sentence at their own speed, i.e., the reader determines for how long each word is fixated and which word to fixate next.</a:t>
            </a:r>
          </a:p>
          <a:p>
            <a:pPr lvl="1"/>
            <a:r>
              <a:rPr lang="en-IN" dirty="0">
                <a:solidFill>
                  <a:srgbClr val="222222"/>
                </a:solidFill>
                <a:latin typeface="-apple-system"/>
              </a:rPr>
              <a:t>EEG and eye tracking data acquired.</a:t>
            </a:r>
            <a:endParaRPr lang="en-IN" b="0" i="0" dirty="0">
              <a:solidFill>
                <a:srgbClr val="222222"/>
              </a:solidFill>
              <a:effectLst/>
              <a:latin typeface="-apple-system"/>
            </a:endParaRPr>
          </a:p>
        </p:txBody>
      </p:sp>
      <p:sp>
        <p:nvSpPr>
          <p:cNvPr id="4" name="Footer Placeholder 3">
            <a:extLst>
              <a:ext uri="{FF2B5EF4-FFF2-40B4-BE49-F238E27FC236}">
                <a16:creationId xmlns:a16="http://schemas.microsoft.com/office/drawing/2014/main" id="{65DE407E-15C7-DA65-0974-6C3790189FA1}"/>
              </a:ext>
            </a:extLst>
          </p:cNvPr>
          <p:cNvSpPr>
            <a:spLocks noGrp="1"/>
          </p:cNvSpPr>
          <p:nvPr>
            <p:ph type="ftr" sz="quarter" idx="11"/>
          </p:nvPr>
        </p:nvSpPr>
        <p:spPr/>
        <p:txBody>
          <a:bodyPr/>
          <a:lstStyle/>
          <a:p>
            <a:r>
              <a:rPr lang="en-IN"/>
              <a:t>IJCNN 2023: DL for Brain Encoding and Decoding</a:t>
            </a:r>
            <a:endParaRPr lang="en-US" dirty="0"/>
          </a:p>
        </p:txBody>
      </p:sp>
      <p:sp>
        <p:nvSpPr>
          <p:cNvPr id="5" name="Slide Number Placeholder 4">
            <a:extLst>
              <a:ext uri="{FF2B5EF4-FFF2-40B4-BE49-F238E27FC236}">
                <a16:creationId xmlns:a16="http://schemas.microsoft.com/office/drawing/2014/main" id="{4D96A9D4-C94C-B73C-8242-827C4172EB9C}"/>
              </a:ext>
            </a:extLst>
          </p:cNvPr>
          <p:cNvSpPr>
            <a:spLocks noGrp="1"/>
          </p:cNvSpPr>
          <p:nvPr>
            <p:ph type="sldNum" sz="quarter" idx="12"/>
          </p:nvPr>
        </p:nvSpPr>
        <p:spPr/>
        <p:txBody>
          <a:bodyPr/>
          <a:lstStyle/>
          <a:p>
            <a:fld id="{AE17A532-D286-470D-AE82-1500C848B688}" type="slidenum">
              <a:rPr lang="en-US" smtClean="0"/>
              <a:pPr/>
              <a:t>16</a:t>
            </a:fld>
            <a:endParaRPr lang="en-US" dirty="0"/>
          </a:p>
        </p:txBody>
      </p:sp>
      <p:sp>
        <p:nvSpPr>
          <p:cNvPr id="6" name="Content Placeholder 5">
            <a:extLst>
              <a:ext uri="{FF2B5EF4-FFF2-40B4-BE49-F238E27FC236}">
                <a16:creationId xmlns:a16="http://schemas.microsoft.com/office/drawing/2014/main" id="{E577E9CF-166F-46CC-B804-D4CA0790874C}"/>
              </a:ext>
            </a:extLst>
          </p:cNvPr>
          <p:cNvSpPr>
            <a:spLocks noGrp="1"/>
          </p:cNvSpPr>
          <p:nvPr>
            <p:ph idx="13"/>
          </p:nvPr>
        </p:nvSpPr>
        <p:spPr/>
        <p:txBody>
          <a:bodyPr>
            <a:normAutofit fontScale="32500" lnSpcReduction="20000"/>
          </a:bodyPr>
          <a:lstStyle/>
          <a:p>
            <a:pPr marL="0" indent="0">
              <a:buNone/>
            </a:pPr>
            <a:r>
              <a:rPr lang="en-IN" b="0" i="0" dirty="0" err="1">
                <a:solidFill>
                  <a:srgbClr val="222222"/>
                </a:solidFill>
                <a:effectLst/>
                <a:latin typeface="Arial" panose="020B0604020202020204" pitchFamily="34" charset="0"/>
                <a:hlinkClick r:id="rId2"/>
              </a:rPr>
              <a:t>Hollenstein</a:t>
            </a:r>
            <a:r>
              <a:rPr lang="en-IN" b="0" i="0" dirty="0">
                <a:solidFill>
                  <a:srgbClr val="222222"/>
                </a:solidFill>
                <a:effectLst/>
                <a:latin typeface="Arial" panose="020B0604020202020204" pitchFamily="34" charset="0"/>
                <a:hlinkClick r:id="rId2"/>
              </a:rPr>
              <a:t>, Nora, Jonathan </a:t>
            </a:r>
            <a:r>
              <a:rPr lang="en-IN" b="0" i="0" dirty="0" err="1">
                <a:solidFill>
                  <a:srgbClr val="222222"/>
                </a:solidFill>
                <a:effectLst/>
                <a:latin typeface="Arial" panose="020B0604020202020204" pitchFamily="34" charset="0"/>
                <a:hlinkClick r:id="rId2"/>
              </a:rPr>
              <a:t>Rotsztejn</a:t>
            </a:r>
            <a:r>
              <a:rPr lang="en-IN" b="0" i="0" dirty="0">
                <a:solidFill>
                  <a:srgbClr val="222222"/>
                </a:solidFill>
                <a:effectLst/>
                <a:latin typeface="Arial" panose="020B0604020202020204" pitchFamily="34" charset="0"/>
                <a:hlinkClick r:id="rId2"/>
              </a:rPr>
              <a:t>, Marius </a:t>
            </a:r>
            <a:r>
              <a:rPr lang="en-IN" b="0" i="0" dirty="0" err="1">
                <a:solidFill>
                  <a:srgbClr val="222222"/>
                </a:solidFill>
                <a:effectLst/>
                <a:latin typeface="Arial" panose="020B0604020202020204" pitchFamily="34" charset="0"/>
                <a:hlinkClick r:id="rId2"/>
              </a:rPr>
              <a:t>Troendle</a:t>
            </a:r>
            <a:r>
              <a:rPr lang="en-IN" b="0" i="0" dirty="0">
                <a:solidFill>
                  <a:srgbClr val="222222"/>
                </a:solidFill>
                <a:effectLst/>
                <a:latin typeface="Arial" panose="020B0604020202020204" pitchFamily="34" charset="0"/>
                <a:hlinkClick r:id="rId2"/>
              </a:rPr>
              <a:t>, Andreas </a:t>
            </a:r>
            <a:r>
              <a:rPr lang="en-IN" b="0" i="0" dirty="0" err="1">
                <a:solidFill>
                  <a:srgbClr val="222222"/>
                </a:solidFill>
                <a:effectLst/>
                <a:latin typeface="Arial" panose="020B0604020202020204" pitchFamily="34" charset="0"/>
                <a:hlinkClick r:id="rId2"/>
              </a:rPr>
              <a:t>Pedroni</a:t>
            </a:r>
            <a:r>
              <a:rPr lang="en-IN" b="0" i="0" dirty="0">
                <a:solidFill>
                  <a:srgbClr val="222222"/>
                </a:solidFill>
                <a:effectLst/>
                <a:latin typeface="Arial" panose="020B0604020202020204" pitchFamily="34" charset="0"/>
                <a:hlinkClick r:id="rId2"/>
              </a:rPr>
              <a:t>, Ce Zhang, and Nicolas Langer. "</a:t>
            </a:r>
            <a:r>
              <a:rPr lang="en-IN" b="0" i="0" dirty="0" err="1">
                <a:solidFill>
                  <a:srgbClr val="222222"/>
                </a:solidFill>
                <a:effectLst/>
                <a:latin typeface="Arial" panose="020B0604020202020204" pitchFamily="34" charset="0"/>
                <a:hlinkClick r:id="rId2"/>
              </a:rPr>
              <a:t>ZuCo</a:t>
            </a:r>
            <a:r>
              <a:rPr lang="en-IN" b="0" i="0" dirty="0">
                <a:solidFill>
                  <a:srgbClr val="222222"/>
                </a:solidFill>
                <a:effectLst/>
                <a:latin typeface="Arial" panose="020B0604020202020204" pitchFamily="34" charset="0"/>
                <a:hlinkClick r:id="rId2"/>
              </a:rPr>
              <a:t>, a simultaneous EEG and eye-tracking resource for natural sentence reading." </a:t>
            </a:r>
            <a:r>
              <a:rPr lang="en-IN" b="0" i="1" dirty="0">
                <a:solidFill>
                  <a:srgbClr val="222222"/>
                </a:solidFill>
                <a:effectLst/>
                <a:latin typeface="Arial" panose="020B0604020202020204" pitchFamily="34" charset="0"/>
                <a:hlinkClick r:id="rId2"/>
              </a:rPr>
              <a:t>Scientific data</a:t>
            </a:r>
            <a:r>
              <a:rPr lang="en-IN" b="0" i="0" dirty="0">
                <a:solidFill>
                  <a:srgbClr val="222222"/>
                </a:solidFill>
                <a:effectLst/>
                <a:latin typeface="Arial" panose="020B0604020202020204" pitchFamily="34" charset="0"/>
                <a:hlinkClick r:id="rId2"/>
              </a:rPr>
              <a:t> 5, no. 1 (2018): 1-13.</a:t>
            </a:r>
            <a:endParaRPr lang="en-IN" dirty="0"/>
          </a:p>
          <a:p>
            <a:pPr marL="0" indent="0">
              <a:buNone/>
            </a:pPr>
            <a:endParaRPr lang="en-IN" dirty="0"/>
          </a:p>
        </p:txBody>
      </p:sp>
      <p:pic>
        <p:nvPicPr>
          <p:cNvPr id="10" name="Picture 9">
            <a:extLst>
              <a:ext uri="{FF2B5EF4-FFF2-40B4-BE49-F238E27FC236}">
                <a16:creationId xmlns:a16="http://schemas.microsoft.com/office/drawing/2014/main" id="{280B81D0-5ACC-F3BF-135F-180780B827C4}"/>
              </a:ext>
            </a:extLst>
          </p:cNvPr>
          <p:cNvPicPr>
            <a:picLocks noChangeAspect="1"/>
          </p:cNvPicPr>
          <p:nvPr/>
        </p:nvPicPr>
        <p:blipFill>
          <a:blip r:embed="rId3"/>
          <a:stretch>
            <a:fillRect/>
          </a:stretch>
        </p:blipFill>
        <p:spPr>
          <a:xfrm>
            <a:off x="747937" y="1104900"/>
            <a:ext cx="10300153" cy="2215350"/>
          </a:xfrm>
          <a:prstGeom prst="rect">
            <a:avLst/>
          </a:prstGeom>
        </p:spPr>
      </p:pic>
    </p:spTree>
    <p:extLst>
      <p:ext uri="{BB962C8B-B14F-4D97-AF65-F5344CB8AC3E}">
        <p14:creationId xmlns:p14="http://schemas.microsoft.com/office/powerpoint/2010/main" val="19126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B340-FD2D-283A-E48E-D1C99A937005}"/>
              </a:ext>
            </a:extLst>
          </p:cNvPr>
          <p:cNvSpPr>
            <a:spLocks noGrp="1"/>
          </p:cNvSpPr>
          <p:nvPr>
            <p:ph type="title"/>
          </p:nvPr>
        </p:nvSpPr>
        <p:spPr/>
        <p:txBody>
          <a:bodyPr/>
          <a:lstStyle/>
          <a:p>
            <a:r>
              <a:rPr lang="en-US" dirty="0"/>
              <a:t>Text Stimulus Datasets References</a:t>
            </a:r>
            <a:endParaRPr lang="en-IN" dirty="0"/>
          </a:p>
        </p:txBody>
      </p:sp>
      <p:sp>
        <p:nvSpPr>
          <p:cNvPr id="3" name="Content Placeholder 2">
            <a:extLst>
              <a:ext uri="{FF2B5EF4-FFF2-40B4-BE49-F238E27FC236}">
                <a16:creationId xmlns:a16="http://schemas.microsoft.com/office/drawing/2014/main" id="{6CD5FBC2-C012-4D1D-2F6B-62376006BF0A}"/>
              </a:ext>
            </a:extLst>
          </p:cNvPr>
          <p:cNvSpPr>
            <a:spLocks noGrp="1"/>
          </p:cNvSpPr>
          <p:nvPr>
            <p:ph idx="1"/>
          </p:nvPr>
        </p:nvSpPr>
        <p:spPr/>
        <p:txBody>
          <a:bodyPr>
            <a:normAutofit fontScale="55000" lnSpcReduction="20000"/>
          </a:bodyPr>
          <a:lstStyle/>
          <a:p>
            <a:pPr>
              <a:lnSpc>
                <a:spcPct val="120000"/>
              </a:lnSpc>
            </a:pPr>
            <a:r>
              <a:rPr lang="en-IN" b="0" i="0" dirty="0" err="1">
                <a:solidFill>
                  <a:srgbClr val="222222"/>
                </a:solidFill>
                <a:effectLst/>
                <a:latin typeface="Arial" panose="020B0604020202020204" pitchFamily="34" charset="0"/>
              </a:rPr>
              <a:t>Wehbe</a:t>
            </a:r>
            <a:r>
              <a:rPr lang="en-IN" b="0" i="0" dirty="0">
                <a:solidFill>
                  <a:srgbClr val="222222"/>
                </a:solidFill>
                <a:effectLst/>
                <a:latin typeface="Arial" panose="020B0604020202020204" pitchFamily="34" charset="0"/>
              </a:rPr>
              <a:t>, Leila, Brian Murphy, Partha Talukdar, </a:t>
            </a:r>
            <a:r>
              <a:rPr lang="en-IN" b="0" i="0" dirty="0" err="1">
                <a:solidFill>
                  <a:srgbClr val="222222"/>
                </a:solidFill>
                <a:effectLst/>
                <a:latin typeface="Arial" panose="020B0604020202020204" pitchFamily="34" charset="0"/>
              </a:rPr>
              <a:t>Alona</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Fyshe</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Aaditya</a:t>
            </a:r>
            <a:r>
              <a:rPr lang="en-IN" b="0" i="0" dirty="0">
                <a:solidFill>
                  <a:srgbClr val="222222"/>
                </a:solidFill>
                <a:effectLst/>
                <a:latin typeface="Arial" panose="020B0604020202020204" pitchFamily="34" charset="0"/>
              </a:rPr>
              <a:t> Ramdas, and Tom Mitchell. "Simultaneously uncovering the patterns of brain regions involved in different story reading subprocesses." </a:t>
            </a:r>
            <a:r>
              <a:rPr lang="en-IN" b="0" i="1" dirty="0" err="1">
                <a:solidFill>
                  <a:srgbClr val="222222"/>
                </a:solidFill>
                <a:effectLst/>
                <a:latin typeface="Arial" panose="020B0604020202020204" pitchFamily="34" charset="0"/>
              </a:rPr>
              <a:t>PloS</a:t>
            </a:r>
            <a:r>
              <a:rPr lang="en-IN" b="0" i="1" dirty="0">
                <a:solidFill>
                  <a:srgbClr val="222222"/>
                </a:solidFill>
                <a:effectLst/>
                <a:latin typeface="Arial" panose="020B0604020202020204" pitchFamily="34" charset="0"/>
              </a:rPr>
              <a:t> one</a:t>
            </a:r>
            <a:r>
              <a:rPr lang="en-IN" b="0" i="0" dirty="0">
                <a:solidFill>
                  <a:srgbClr val="222222"/>
                </a:solidFill>
                <a:effectLst/>
                <a:latin typeface="Arial" panose="020B0604020202020204" pitchFamily="34" charset="0"/>
              </a:rPr>
              <a:t> 9, no. 11 (2014): e112575.</a:t>
            </a:r>
            <a:endParaRPr lang="en-IN" dirty="0"/>
          </a:p>
          <a:p>
            <a:pPr>
              <a:lnSpc>
                <a:spcPct val="120000"/>
              </a:lnSpc>
            </a:pPr>
            <a:r>
              <a:rPr lang="en-IN" b="0" i="0" dirty="0" err="1">
                <a:solidFill>
                  <a:srgbClr val="222222"/>
                </a:solidFill>
                <a:effectLst/>
                <a:latin typeface="Arial" panose="020B0604020202020204" pitchFamily="34" charset="0"/>
              </a:rPr>
              <a:t>Hollenstein</a:t>
            </a:r>
            <a:r>
              <a:rPr lang="en-IN" b="0" i="0" dirty="0">
                <a:solidFill>
                  <a:srgbClr val="222222"/>
                </a:solidFill>
                <a:effectLst/>
                <a:latin typeface="Arial" panose="020B0604020202020204" pitchFamily="34" charset="0"/>
              </a:rPr>
              <a:t>, Nora, Jonathan </a:t>
            </a:r>
            <a:r>
              <a:rPr lang="en-IN" b="0" i="0" dirty="0" err="1">
                <a:solidFill>
                  <a:srgbClr val="222222"/>
                </a:solidFill>
                <a:effectLst/>
                <a:latin typeface="Arial" panose="020B0604020202020204" pitchFamily="34" charset="0"/>
              </a:rPr>
              <a:t>Rotsztejn</a:t>
            </a:r>
            <a:r>
              <a:rPr lang="en-IN" b="0" i="0" dirty="0">
                <a:solidFill>
                  <a:srgbClr val="222222"/>
                </a:solidFill>
                <a:effectLst/>
                <a:latin typeface="Arial" panose="020B0604020202020204" pitchFamily="34" charset="0"/>
              </a:rPr>
              <a:t>, Marius </a:t>
            </a:r>
            <a:r>
              <a:rPr lang="en-IN" b="0" i="0" dirty="0" err="1">
                <a:solidFill>
                  <a:srgbClr val="222222"/>
                </a:solidFill>
                <a:effectLst/>
                <a:latin typeface="Arial" panose="020B0604020202020204" pitchFamily="34" charset="0"/>
              </a:rPr>
              <a:t>Troendle</a:t>
            </a:r>
            <a:r>
              <a:rPr lang="en-IN" b="0" i="0" dirty="0">
                <a:solidFill>
                  <a:srgbClr val="222222"/>
                </a:solidFill>
                <a:effectLst/>
                <a:latin typeface="Arial" panose="020B0604020202020204" pitchFamily="34" charset="0"/>
              </a:rPr>
              <a:t>, Andreas </a:t>
            </a:r>
            <a:r>
              <a:rPr lang="en-IN" b="0" i="0" dirty="0" err="1">
                <a:solidFill>
                  <a:srgbClr val="222222"/>
                </a:solidFill>
                <a:effectLst/>
                <a:latin typeface="Arial" panose="020B0604020202020204" pitchFamily="34" charset="0"/>
              </a:rPr>
              <a:t>Pedroni</a:t>
            </a:r>
            <a:r>
              <a:rPr lang="en-IN" b="0" i="0" dirty="0">
                <a:solidFill>
                  <a:srgbClr val="222222"/>
                </a:solidFill>
                <a:effectLst/>
                <a:latin typeface="Arial" panose="020B0604020202020204" pitchFamily="34" charset="0"/>
              </a:rPr>
              <a:t>, Ce Zhang, and Nicolas Langer. "</a:t>
            </a:r>
            <a:r>
              <a:rPr lang="en-IN" b="0" i="0" dirty="0" err="1">
                <a:solidFill>
                  <a:srgbClr val="222222"/>
                </a:solidFill>
                <a:effectLst/>
                <a:latin typeface="Arial" panose="020B0604020202020204" pitchFamily="34" charset="0"/>
              </a:rPr>
              <a:t>ZuCo</a:t>
            </a:r>
            <a:r>
              <a:rPr lang="en-IN" b="0" i="0" dirty="0">
                <a:solidFill>
                  <a:srgbClr val="222222"/>
                </a:solidFill>
                <a:effectLst/>
                <a:latin typeface="Arial" panose="020B0604020202020204" pitchFamily="34" charset="0"/>
              </a:rPr>
              <a:t>, a simultaneous EEG and eye-tracking resource for natural sentence reading." </a:t>
            </a:r>
            <a:r>
              <a:rPr lang="en-IN" b="0" i="1" dirty="0">
                <a:solidFill>
                  <a:srgbClr val="222222"/>
                </a:solidFill>
                <a:effectLst/>
                <a:latin typeface="Arial" panose="020B0604020202020204" pitchFamily="34" charset="0"/>
              </a:rPr>
              <a:t>Scientific data</a:t>
            </a:r>
            <a:r>
              <a:rPr lang="en-IN" b="0" i="0" dirty="0">
                <a:solidFill>
                  <a:srgbClr val="222222"/>
                </a:solidFill>
                <a:effectLst/>
                <a:latin typeface="Arial" panose="020B0604020202020204" pitchFamily="34" charset="0"/>
              </a:rPr>
              <a:t> 5, no. 1 (2018): 1-13.</a:t>
            </a:r>
            <a:endParaRPr lang="en-IN" dirty="0"/>
          </a:p>
          <a:p>
            <a:pPr>
              <a:lnSpc>
                <a:spcPct val="120000"/>
              </a:lnSpc>
            </a:pPr>
            <a:r>
              <a:rPr lang="en-IN" b="0" i="0" dirty="0" err="1">
                <a:solidFill>
                  <a:srgbClr val="222222"/>
                </a:solidFill>
                <a:effectLst/>
                <a:latin typeface="Arial" panose="020B0604020202020204" pitchFamily="34" charset="0"/>
              </a:rPr>
              <a:t>Handjaras</a:t>
            </a:r>
            <a:r>
              <a:rPr lang="en-IN" b="0" i="0" dirty="0">
                <a:solidFill>
                  <a:srgbClr val="222222"/>
                </a:solidFill>
                <a:effectLst/>
                <a:latin typeface="Arial" panose="020B0604020202020204" pitchFamily="34" charset="0"/>
              </a:rPr>
              <a:t>, Giacomo, Emiliano Ricciardi, Andrea Leo, Alessandro Lenci, Luca </a:t>
            </a:r>
            <a:r>
              <a:rPr lang="en-IN" b="0" i="0" dirty="0" err="1">
                <a:solidFill>
                  <a:srgbClr val="222222"/>
                </a:solidFill>
                <a:effectLst/>
                <a:latin typeface="Arial" panose="020B0604020202020204" pitchFamily="34" charset="0"/>
              </a:rPr>
              <a:t>Cecchetti</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Mirco</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Cosottini</a:t>
            </a:r>
            <a:r>
              <a:rPr lang="en-IN" b="0" i="0" dirty="0">
                <a:solidFill>
                  <a:srgbClr val="222222"/>
                </a:solidFill>
                <a:effectLst/>
                <a:latin typeface="Arial" panose="020B0604020202020204" pitchFamily="34" charset="0"/>
              </a:rPr>
              <a:t>, Giovanna Marotta, and Pietro </a:t>
            </a:r>
            <a:r>
              <a:rPr lang="en-IN" b="0" i="0" dirty="0" err="1">
                <a:solidFill>
                  <a:srgbClr val="222222"/>
                </a:solidFill>
                <a:effectLst/>
                <a:latin typeface="Arial" panose="020B0604020202020204" pitchFamily="34" charset="0"/>
              </a:rPr>
              <a:t>Pietrini</a:t>
            </a:r>
            <a:r>
              <a:rPr lang="en-IN" b="0" i="0" dirty="0">
                <a:solidFill>
                  <a:srgbClr val="222222"/>
                </a:solidFill>
                <a:effectLst/>
                <a:latin typeface="Arial" panose="020B0604020202020204" pitchFamily="34" charset="0"/>
              </a:rPr>
              <a:t>. "How concepts are encoded in the human brain: a modality independent, category-based cortical organization of semantic knowledge." </a:t>
            </a:r>
            <a:r>
              <a:rPr lang="en-IN" b="0" i="1" dirty="0">
                <a:solidFill>
                  <a:srgbClr val="222222"/>
                </a:solidFill>
                <a:effectLst/>
                <a:latin typeface="Arial" panose="020B0604020202020204" pitchFamily="34" charset="0"/>
              </a:rPr>
              <a:t>Neuroimage</a:t>
            </a:r>
            <a:r>
              <a:rPr lang="en-IN" b="0" i="0" dirty="0">
                <a:solidFill>
                  <a:srgbClr val="222222"/>
                </a:solidFill>
                <a:effectLst/>
                <a:latin typeface="Arial" panose="020B0604020202020204" pitchFamily="34" charset="0"/>
              </a:rPr>
              <a:t> 135 (2016): 232-242.</a:t>
            </a:r>
            <a:endParaRPr lang="en-IN" dirty="0"/>
          </a:p>
          <a:p>
            <a:pPr>
              <a:lnSpc>
                <a:spcPct val="120000"/>
              </a:lnSpc>
            </a:pPr>
            <a:r>
              <a:rPr lang="en-IN" b="0" i="0" dirty="0">
                <a:solidFill>
                  <a:srgbClr val="222222"/>
                </a:solidFill>
                <a:effectLst/>
                <a:latin typeface="Arial" panose="020B0604020202020204" pitchFamily="34" charset="0"/>
              </a:rPr>
              <a:t>Anderson, Andrew J., </a:t>
            </a:r>
            <a:r>
              <a:rPr lang="en-IN" b="0" i="0" dirty="0" err="1">
                <a:solidFill>
                  <a:srgbClr val="222222"/>
                </a:solidFill>
                <a:effectLst/>
                <a:latin typeface="Arial" panose="020B0604020202020204" pitchFamily="34" charset="0"/>
              </a:rPr>
              <a:t>Douwe</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Kiela</a:t>
            </a:r>
            <a:r>
              <a:rPr lang="en-IN" b="0" i="0" dirty="0">
                <a:solidFill>
                  <a:srgbClr val="222222"/>
                </a:solidFill>
                <a:effectLst/>
                <a:latin typeface="Arial" panose="020B0604020202020204" pitchFamily="34" charset="0"/>
              </a:rPr>
              <a:t>, Stephen Clark, and Massimo </a:t>
            </a:r>
            <a:r>
              <a:rPr lang="en-IN" b="0" i="0" dirty="0" err="1">
                <a:solidFill>
                  <a:srgbClr val="222222"/>
                </a:solidFill>
                <a:effectLst/>
                <a:latin typeface="Arial" panose="020B0604020202020204" pitchFamily="34" charset="0"/>
              </a:rPr>
              <a:t>Poesio</a:t>
            </a:r>
            <a:r>
              <a:rPr lang="en-IN" b="0" i="0" dirty="0">
                <a:solidFill>
                  <a:srgbClr val="222222"/>
                </a:solidFill>
                <a:effectLst/>
                <a:latin typeface="Arial" panose="020B0604020202020204" pitchFamily="34" charset="0"/>
              </a:rPr>
              <a:t>. "Visually grounded and textual semantic models differentially decode brain activity associated with concrete and abstract nouns." </a:t>
            </a:r>
            <a:r>
              <a:rPr lang="en-IN" b="0" i="1" dirty="0">
                <a:solidFill>
                  <a:srgbClr val="222222"/>
                </a:solidFill>
                <a:effectLst/>
                <a:latin typeface="Arial" panose="020B0604020202020204" pitchFamily="34" charset="0"/>
              </a:rPr>
              <a:t>Transactions of the Association for Computational Linguistics</a:t>
            </a:r>
            <a:r>
              <a:rPr lang="en-IN" b="0" i="0" dirty="0">
                <a:solidFill>
                  <a:srgbClr val="222222"/>
                </a:solidFill>
                <a:effectLst/>
                <a:latin typeface="Arial" panose="020B0604020202020204" pitchFamily="34" charset="0"/>
              </a:rPr>
              <a:t> 5 (2017): 17-30.</a:t>
            </a:r>
            <a:endParaRPr lang="en-IN" dirty="0"/>
          </a:p>
          <a:p>
            <a:pPr>
              <a:lnSpc>
                <a:spcPct val="120000"/>
              </a:lnSpc>
            </a:pPr>
            <a:r>
              <a:rPr lang="en-IN" b="0" i="0" dirty="0">
                <a:solidFill>
                  <a:srgbClr val="222222"/>
                </a:solidFill>
                <a:effectLst/>
                <a:latin typeface="Arial" panose="020B0604020202020204" pitchFamily="34" charset="0"/>
              </a:rPr>
              <a:t>Anderson, Andrew James, Jeffrey R. Binder, Leonardo </a:t>
            </a:r>
            <a:r>
              <a:rPr lang="en-IN" b="0" i="0" dirty="0" err="1">
                <a:solidFill>
                  <a:srgbClr val="222222"/>
                </a:solidFill>
                <a:effectLst/>
                <a:latin typeface="Arial" panose="020B0604020202020204" pitchFamily="34" charset="0"/>
              </a:rPr>
              <a:t>Fernandino</a:t>
            </a:r>
            <a:r>
              <a:rPr lang="en-IN" b="0" i="0" dirty="0">
                <a:solidFill>
                  <a:srgbClr val="222222"/>
                </a:solidFill>
                <a:effectLst/>
                <a:latin typeface="Arial" panose="020B0604020202020204" pitchFamily="34" charset="0"/>
              </a:rPr>
              <a:t>, Colin J. Humphries, Lisa L. Conant, Rajeev DS </a:t>
            </a:r>
            <a:r>
              <a:rPr lang="en-IN" b="0" i="0" dirty="0" err="1">
                <a:solidFill>
                  <a:srgbClr val="222222"/>
                </a:solidFill>
                <a:effectLst/>
                <a:latin typeface="Arial" panose="020B0604020202020204" pitchFamily="34" charset="0"/>
              </a:rPr>
              <a:t>Raizada</a:t>
            </a:r>
            <a:r>
              <a:rPr lang="en-IN" b="0" i="0" dirty="0">
                <a:solidFill>
                  <a:srgbClr val="222222"/>
                </a:solidFill>
                <a:effectLst/>
                <a:latin typeface="Arial" panose="020B0604020202020204" pitchFamily="34" charset="0"/>
              </a:rPr>
              <a:t>, Feng Lin, and Edmund C. Lalor. "An integrated neural decoder of linguistic and experiential meaning." </a:t>
            </a:r>
            <a:r>
              <a:rPr lang="en-IN" b="0" i="1" dirty="0">
                <a:solidFill>
                  <a:srgbClr val="222222"/>
                </a:solidFill>
                <a:effectLst/>
                <a:latin typeface="Arial" panose="020B0604020202020204" pitchFamily="34" charset="0"/>
              </a:rPr>
              <a:t>Journal of Neuroscience</a:t>
            </a:r>
            <a:r>
              <a:rPr lang="en-IN" b="0" i="0" dirty="0">
                <a:solidFill>
                  <a:srgbClr val="222222"/>
                </a:solidFill>
                <a:effectLst/>
                <a:latin typeface="Arial" panose="020B0604020202020204" pitchFamily="34" charset="0"/>
              </a:rPr>
              <a:t> 39, no. 45 (2019): 8969-8987.</a:t>
            </a:r>
          </a:p>
          <a:p>
            <a:pPr>
              <a:lnSpc>
                <a:spcPct val="120000"/>
              </a:lnSpc>
            </a:pPr>
            <a:r>
              <a:rPr lang="en-IN" dirty="0" err="1"/>
              <a:t>Oseki</a:t>
            </a:r>
            <a:r>
              <a:rPr lang="en-IN" dirty="0"/>
              <a:t>, </a:t>
            </a:r>
            <a:r>
              <a:rPr lang="en-IN" dirty="0" err="1"/>
              <a:t>Yohei</a:t>
            </a:r>
            <a:r>
              <a:rPr lang="en-IN" dirty="0"/>
              <a:t>, and Masayuki </a:t>
            </a:r>
            <a:r>
              <a:rPr lang="en-IN" dirty="0" err="1"/>
              <a:t>Asahara</a:t>
            </a:r>
            <a:r>
              <a:rPr lang="en-IN" dirty="0"/>
              <a:t>. "Design of BCCWJ-EEG: Balanced corpus with human electroencephalography." In Proceedings of the 12th Language Resources and Evaluation Conference, pp. 189-194. 2020.</a:t>
            </a:r>
          </a:p>
          <a:p>
            <a:pPr>
              <a:lnSpc>
                <a:spcPct val="120000"/>
              </a:lnSpc>
            </a:pPr>
            <a:endParaRPr lang="en-IN" dirty="0"/>
          </a:p>
        </p:txBody>
      </p:sp>
      <p:sp>
        <p:nvSpPr>
          <p:cNvPr id="5" name="Slide Number Placeholder 4">
            <a:extLst>
              <a:ext uri="{FF2B5EF4-FFF2-40B4-BE49-F238E27FC236}">
                <a16:creationId xmlns:a16="http://schemas.microsoft.com/office/drawing/2014/main" id="{706B819E-6622-AD53-1FDC-D87D7784D2BC}"/>
              </a:ext>
            </a:extLst>
          </p:cNvPr>
          <p:cNvSpPr>
            <a:spLocks noGrp="1"/>
          </p:cNvSpPr>
          <p:nvPr>
            <p:ph type="sldNum" sz="quarter" idx="12"/>
          </p:nvPr>
        </p:nvSpPr>
        <p:spPr/>
        <p:txBody>
          <a:bodyPr/>
          <a:lstStyle/>
          <a:p>
            <a:fld id="{AE17A532-D286-470D-AE82-1500C848B688}" type="slidenum">
              <a:rPr lang="en-US" smtClean="0"/>
              <a:pPr/>
              <a:t>17</a:t>
            </a:fld>
            <a:endParaRPr lang="en-US" dirty="0"/>
          </a:p>
        </p:txBody>
      </p:sp>
      <p:sp>
        <p:nvSpPr>
          <p:cNvPr id="6" name="Content Placeholder 5">
            <a:extLst>
              <a:ext uri="{FF2B5EF4-FFF2-40B4-BE49-F238E27FC236}">
                <a16:creationId xmlns:a16="http://schemas.microsoft.com/office/drawing/2014/main" id="{3C5B87EA-E520-0054-1427-A47AE19182E8}"/>
              </a:ext>
            </a:extLst>
          </p:cNvPr>
          <p:cNvSpPr>
            <a:spLocks noGrp="1"/>
          </p:cNvSpPr>
          <p:nvPr>
            <p:ph idx="13"/>
          </p:nvPr>
        </p:nvSpPr>
        <p:spPr/>
        <p:txBody>
          <a:bodyPr>
            <a:normAutofit fontScale="40000" lnSpcReduction="20000"/>
          </a:bodyPr>
          <a:lstStyle/>
          <a:p>
            <a:endParaRPr lang="en-IN"/>
          </a:p>
        </p:txBody>
      </p:sp>
      <p:sp>
        <p:nvSpPr>
          <p:cNvPr id="7" name="Footer Placeholder 4">
            <a:extLst>
              <a:ext uri="{FF2B5EF4-FFF2-40B4-BE49-F238E27FC236}">
                <a16:creationId xmlns:a16="http://schemas.microsoft.com/office/drawing/2014/main" id="{6FA60328-28C0-8B0B-B4E2-D68C649177BC}"/>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91053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Neuro-AI Alignment: Introduction</a:t>
            </a:r>
          </a:p>
          <a:p>
            <a:pPr lvl="1"/>
            <a:r>
              <a:rPr lang="en-US" dirty="0">
                <a:solidFill>
                  <a:schemeClr val="bg1">
                    <a:lumMod val="65000"/>
                  </a:schemeClr>
                </a:solidFill>
              </a:rPr>
              <a:t>Brain Encoding/Decoding: Techniques and Research Goals</a:t>
            </a:r>
          </a:p>
          <a:p>
            <a:pPr lvl="1"/>
            <a:r>
              <a:rPr lang="en-US" dirty="0">
                <a:solidFill>
                  <a:schemeClr val="bg1">
                    <a:lumMod val="65000"/>
                  </a:schemeClr>
                </a:solidFill>
              </a:rPr>
              <a:t>Introduction to popular text datasets</a:t>
            </a:r>
          </a:p>
          <a:p>
            <a:pPr lvl="1"/>
            <a:r>
              <a:rPr lang="en-IN" b="1" dirty="0">
                <a:solidFill>
                  <a:srgbClr val="FF0000"/>
                </a:solidFill>
              </a:rPr>
              <a:t>Text Stimulus Representations</a:t>
            </a:r>
            <a:endParaRPr lang="en-US" b="1" dirty="0">
              <a:solidFill>
                <a:srgbClr val="FF0000"/>
              </a:solidFill>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18</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EF7C5056-6576-0C1F-995F-0DAFEE90DBC0}"/>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342898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C05-158B-C309-99AA-C0A91685F562}"/>
              </a:ext>
            </a:extLst>
          </p:cNvPr>
          <p:cNvSpPr>
            <a:spLocks noGrp="1"/>
          </p:cNvSpPr>
          <p:nvPr>
            <p:ph type="title"/>
          </p:nvPr>
        </p:nvSpPr>
        <p:spPr/>
        <p:txBody>
          <a:bodyPr/>
          <a:lstStyle/>
          <a:p>
            <a:r>
              <a:rPr lang="en-US" dirty="0"/>
              <a:t>Text Stimulus Representations</a:t>
            </a:r>
            <a:endParaRPr lang="en-IN" dirty="0"/>
          </a:p>
        </p:txBody>
      </p:sp>
      <p:sp>
        <p:nvSpPr>
          <p:cNvPr id="3" name="Content Placeholder 2">
            <a:extLst>
              <a:ext uri="{FF2B5EF4-FFF2-40B4-BE49-F238E27FC236}">
                <a16:creationId xmlns:a16="http://schemas.microsoft.com/office/drawing/2014/main" id="{F7D3BD8F-8D97-8D3D-73CB-CEEDABFA468C}"/>
              </a:ext>
            </a:extLst>
          </p:cNvPr>
          <p:cNvSpPr>
            <a:spLocks noGrp="1"/>
          </p:cNvSpPr>
          <p:nvPr>
            <p:ph idx="1"/>
          </p:nvPr>
        </p:nvSpPr>
        <p:spPr/>
        <p:txBody>
          <a:bodyPr>
            <a:normAutofit lnSpcReduction="10000"/>
          </a:bodyPr>
          <a:lstStyle/>
          <a:p>
            <a:r>
              <a:rPr lang="en-IN" dirty="0"/>
              <a:t>Basic NLP Representations</a:t>
            </a:r>
            <a:endParaRPr lang="en-US" dirty="0"/>
          </a:p>
          <a:p>
            <a:pPr lvl="1"/>
            <a:r>
              <a:rPr lang="en-IN" dirty="0"/>
              <a:t>Corpus co-occurrence counts</a:t>
            </a:r>
          </a:p>
          <a:p>
            <a:pPr lvl="1"/>
            <a:r>
              <a:rPr lang="en-US" dirty="0"/>
              <a:t>Topic models</a:t>
            </a:r>
          </a:p>
          <a:p>
            <a:pPr lvl="1"/>
            <a:r>
              <a:rPr lang="en-US" dirty="0"/>
              <a:t>Linguistic: POS, dependencies, roles.</a:t>
            </a:r>
          </a:p>
          <a:p>
            <a:r>
              <a:rPr lang="en-US" dirty="0"/>
              <a:t>Discourse</a:t>
            </a:r>
          </a:p>
          <a:p>
            <a:pPr lvl="1"/>
            <a:r>
              <a:rPr lang="en-IN" dirty="0"/>
              <a:t>Characters, motion, speech, emotions, non-motion verbs</a:t>
            </a:r>
            <a:endParaRPr lang="en-US" dirty="0"/>
          </a:p>
          <a:p>
            <a:r>
              <a:rPr lang="en-US" dirty="0"/>
              <a:t>Deep Learning based Representations</a:t>
            </a:r>
          </a:p>
          <a:p>
            <a:pPr lvl="1"/>
            <a:r>
              <a:rPr lang="en-US" dirty="0"/>
              <a:t>Embeddings</a:t>
            </a:r>
          </a:p>
          <a:p>
            <a:pPr lvl="1"/>
            <a:r>
              <a:rPr lang="en-US" dirty="0"/>
              <a:t>Longer context using LSTMs</a:t>
            </a:r>
          </a:p>
          <a:p>
            <a:pPr lvl="1"/>
            <a:r>
              <a:rPr lang="en-US" dirty="0"/>
              <a:t>Transformers</a:t>
            </a:r>
          </a:p>
          <a:p>
            <a:r>
              <a:rPr lang="en-US" dirty="0"/>
              <a:t>Experiential attributes</a:t>
            </a:r>
          </a:p>
          <a:p>
            <a:pPr lvl="1"/>
            <a:r>
              <a:rPr lang="da-DK" dirty="0"/>
              <a:t>Rated on 0-6 scale</a:t>
            </a:r>
          </a:p>
          <a:p>
            <a:pPr lvl="1"/>
            <a:r>
              <a:rPr lang="da-DK" dirty="0"/>
              <a:t>Binary</a:t>
            </a:r>
            <a:endParaRPr lang="en-IN" dirty="0"/>
          </a:p>
        </p:txBody>
      </p:sp>
      <p:sp>
        <p:nvSpPr>
          <p:cNvPr id="5" name="Slide Number Placeholder 4">
            <a:extLst>
              <a:ext uri="{FF2B5EF4-FFF2-40B4-BE49-F238E27FC236}">
                <a16:creationId xmlns:a16="http://schemas.microsoft.com/office/drawing/2014/main" id="{F5DB1B3D-9FA3-242B-F69C-241E915BD135}"/>
              </a:ext>
            </a:extLst>
          </p:cNvPr>
          <p:cNvSpPr>
            <a:spLocks noGrp="1"/>
          </p:cNvSpPr>
          <p:nvPr>
            <p:ph type="sldNum" sz="quarter" idx="12"/>
          </p:nvPr>
        </p:nvSpPr>
        <p:spPr/>
        <p:txBody>
          <a:bodyPr/>
          <a:lstStyle/>
          <a:p>
            <a:fld id="{AE17A532-D286-470D-AE82-1500C848B688}" type="slidenum">
              <a:rPr lang="en-US" smtClean="0"/>
              <a:pPr/>
              <a:t>19</a:t>
            </a:fld>
            <a:endParaRPr lang="en-US" dirty="0"/>
          </a:p>
        </p:txBody>
      </p:sp>
      <p:sp>
        <p:nvSpPr>
          <p:cNvPr id="6" name="Content Placeholder 5">
            <a:extLst>
              <a:ext uri="{FF2B5EF4-FFF2-40B4-BE49-F238E27FC236}">
                <a16:creationId xmlns:a16="http://schemas.microsoft.com/office/drawing/2014/main" id="{B88F7CC8-8E4B-7FC4-BF30-F859E48729DC}"/>
              </a:ext>
            </a:extLst>
          </p:cNvPr>
          <p:cNvSpPr>
            <a:spLocks noGrp="1"/>
          </p:cNvSpPr>
          <p:nvPr>
            <p:ph idx="13"/>
          </p:nvPr>
        </p:nvSpPr>
        <p:spPr/>
        <p:txBody>
          <a:bodyPr>
            <a:normAutofit fontScale="40000" lnSpcReduction="20000"/>
          </a:bodyPr>
          <a:lstStyle/>
          <a:p>
            <a:endParaRPr lang="en-IN"/>
          </a:p>
        </p:txBody>
      </p:sp>
      <p:sp>
        <p:nvSpPr>
          <p:cNvPr id="7" name="Footer Placeholder 4">
            <a:extLst>
              <a:ext uri="{FF2B5EF4-FFF2-40B4-BE49-F238E27FC236}">
                <a16:creationId xmlns:a16="http://schemas.microsoft.com/office/drawing/2014/main" id="{51AB9BAB-B63A-FDD3-431E-996CEBACB701}"/>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8007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US" dirty="0"/>
              <a:t>09.30 AM – 11.15 AM	Bapi Raju		Neuro-AI alignment: Introduction</a:t>
            </a:r>
          </a:p>
          <a:p>
            <a:r>
              <a:rPr lang="en-US" dirty="0"/>
              <a:t>11:30 AM – 1.00 PM	Mounika </a:t>
            </a:r>
            <a:r>
              <a:rPr lang="en-US" dirty="0" err="1"/>
              <a:t>Marreddy</a:t>
            </a:r>
            <a:r>
              <a:rPr lang="en-US" dirty="0"/>
              <a:t> Recent trends in LLMs</a:t>
            </a:r>
          </a:p>
          <a:p>
            <a:r>
              <a:rPr lang="en-US" dirty="0"/>
              <a:t>11.15 AM – 11.30 AM	Coffee Break	</a:t>
            </a:r>
          </a:p>
          <a:p>
            <a:r>
              <a:rPr lang="en-US" dirty="0"/>
              <a:t>1.00 PM – 2.00 PM	Lunch Break	</a:t>
            </a:r>
          </a:p>
          <a:p>
            <a:r>
              <a:rPr lang="en-US" dirty="0"/>
              <a:t>2.00 PM </a:t>
            </a:r>
            <a:r>
              <a:rPr lang="en-US"/>
              <a:t>– 3.30 </a:t>
            </a:r>
            <a:r>
              <a:rPr lang="en-US" dirty="0"/>
              <a:t>PM	</a:t>
            </a:r>
            <a:r>
              <a:rPr lang="en-US" dirty="0" err="1"/>
              <a:t>Subba</a:t>
            </a:r>
            <a:r>
              <a:rPr lang="en-US" dirty="0"/>
              <a:t> Reddy	Similarities and differences between 					language processing in brains and machines</a:t>
            </a:r>
          </a:p>
          <a:p>
            <a:r>
              <a:rPr lang="en-US" dirty="0"/>
              <a:t>3.30 PM – 3.45 PM	Coffee Break	</a:t>
            </a:r>
          </a:p>
          <a:p>
            <a:r>
              <a:rPr lang="en-US" dirty="0"/>
              <a:t>3.45 PM – 5.45 PM	</a:t>
            </a:r>
            <a:r>
              <a:rPr lang="en-US" dirty="0" err="1"/>
              <a:t>Subba</a:t>
            </a:r>
            <a:r>
              <a:rPr lang="en-US" dirty="0"/>
              <a:t> &amp; Mounika	 Hands-on-session</a:t>
            </a:r>
          </a:p>
          <a:p>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DBB7668D-E3E1-735D-285B-993CE2D27C34}"/>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40D98-21D7-BD1F-5BAB-1491D325D073}"/>
              </a:ext>
            </a:extLst>
          </p:cNvPr>
          <p:cNvSpPr>
            <a:spLocks noGrp="1"/>
          </p:cNvSpPr>
          <p:nvPr>
            <p:ph idx="1"/>
          </p:nvPr>
        </p:nvSpPr>
        <p:spPr/>
        <p:txBody>
          <a:bodyPr>
            <a:normAutofit fontScale="92500"/>
          </a:bodyPr>
          <a:lstStyle/>
          <a:p>
            <a:r>
              <a:rPr lang="en-IN" dirty="0"/>
              <a:t>Corpus co-occurrence counts</a:t>
            </a:r>
          </a:p>
          <a:p>
            <a:pPr lvl="1"/>
            <a:r>
              <a:rPr lang="en-IN" dirty="0"/>
              <a:t>25 verbs (Mitchell et al., 2008; Pereira et al., 2013)</a:t>
            </a:r>
          </a:p>
          <a:p>
            <a:pPr lvl="2"/>
            <a:r>
              <a:rPr lang="en-IN" dirty="0"/>
              <a:t>Verbs: see, hear, listen, taste, smell, eat, touch, nib, lift, manipulate, run, push, fill, move, ride, say, fear, open, approach, near, enter, drive, wear, break, and clean. </a:t>
            </a:r>
          </a:p>
          <a:p>
            <a:pPr lvl="2"/>
            <a:r>
              <a:rPr lang="en-IN" dirty="0"/>
              <a:t>These verbs generally correspond to basic sensory and motor activities, actions performed on objects, and actions involving changes to spatial relationships. </a:t>
            </a:r>
          </a:p>
          <a:p>
            <a:pPr lvl="2"/>
            <a:r>
              <a:rPr lang="en-IN" dirty="0"/>
              <a:t>For each (verb, stimulus word </a:t>
            </a:r>
            <a:r>
              <a:rPr lang="en-IN" i="1" dirty="0"/>
              <a:t>w</a:t>
            </a:r>
            <a:r>
              <a:rPr lang="en-IN" dirty="0"/>
              <a:t>), feature value = normalized co-occurrence count of </a:t>
            </a:r>
            <a:r>
              <a:rPr lang="en-IN" i="1" dirty="0"/>
              <a:t>w</a:t>
            </a:r>
            <a:r>
              <a:rPr lang="en-IN" dirty="0"/>
              <a:t> with any of three forms of the verb (e.g., taste, tastes, or tasted) over the text corpus.</a:t>
            </a:r>
          </a:p>
          <a:p>
            <a:pPr lvl="1"/>
            <a:r>
              <a:rPr lang="en-IN" dirty="0"/>
              <a:t>985 common English words (such as above, worry, and mother) in (</a:t>
            </a:r>
            <a:r>
              <a:rPr lang="en-IN" dirty="0" err="1"/>
              <a:t>Huth</a:t>
            </a:r>
            <a:r>
              <a:rPr lang="en-IN" dirty="0"/>
              <a:t> et al., 2016).</a:t>
            </a:r>
          </a:p>
        </p:txBody>
      </p:sp>
      <p:sp>
        <p:nvSpPr>
          <p:cNvPr id="5" name="Slide Number Placeholder 4">
            <a:extLst>
              <a:ext uri="{FF2B5EF4-FFF2-40B4-BE49-F238E27FC236}">
                <a16:creationId xmlns:a16="http://schemas.microsoft.com/office/drawing/2014/main" id="{29ECD5D4-C6E7-2FD9-BA9E-EEC7F81D34A7}"/>
              </a:ext>
            </a:extLst>
          </p:cNvPr>
          <p:cNvSpPr>
            <a:spLocks noGrp="1"/>
          </p:cNvSpPr>
          <p:nvPr>
            <p:ph type="sldNum" sz="quarter" idx="12"/>
          </p:nvPr>
        </p:nvSpPr>
        <p:spPr/>
        <p:txBody>
          <a:bodyPr/>
          <a:lstStyle/>
          <a:p>
            <a:fld id="{AE17A532-D286-470D-AE82-1500C848B688}" type="slidenum">
              <a:rPr lang="en-US" smtClean="0"/>
              <a:pPr/>
              <a:t>20</a:t>
            </a:fld>
            <a:endParaRPr lang="en-US" dirty="0"/>
          </a:p>
        </p:txBody>
      </p:sp>
      <p:sp>
        <p:nvSpPr>
          <p:cNvPr id="9" name="Content Placeholder 8">
            <a:extLst>
              <a:ext uri="{FF2B5EF4-FFF2-40B4-BE49-F238E27FC236}">
                <a16:creationId xmlns:a16="http://schemas.microsoft.com/office/drawing/2014/main" id="{5ABF55E0-E20E-EA6C-9E54-17F8DEACBB67}"/>
              </a:ext>
            </a:extLst>
          </p:cNvPr>
          <p:cNvSpPr>
            <a:spLocks noGrp="1"/>
          </p:cNvSpPr>
          <p:nvPr>
            <p:ph idx="4294967295"/>
          </p:nvPr>
        </p:nvSpPr>
        <p:spPr>
          <a:xfrm>
            <a:off x="147638" y="6296025"/>
            <a:ext cx="11891962" cy="236550"/>
          </a:xfrm>
        </p:spPr>
        <p:txBody>
          <a:bodyPr>
            <a:normAutofit fontScale="40000" lnSpcReduction="20000"/>
          </a:bodyPr>
          <a:lstStyle/>
          <a:p>
            <a:endParaRPr lang="en-IN" dirty="0"/>
          </a:p>
        </p:txBody>
      </p:sp>
      <p:sp>
        <p:nvSpPr>
          <p:cNvPr id="10" name="Content Placeholder 9">
            <a:extLst>
              <a:ext uri="{FF2B5EF4-FFF2-40B4-BE49-F238E27FC236}">
                <a16:creationId xmlns:a16="http://schemas.microsoft.com/office/drawing/2014/main" id="{3F62F913-7B68-31DF-8255-739DA71F6177}"/>
              </a:ext>
            </a:extLst>
          </p:cNvPr>
          <p:cNvSpPr>
            <a:spLocks noGrp="1"/>
          </p:cNvSpPr>
          <p:nvPr>
            <p:ph idx="14"/>
          </p:nvPr>
        </p:nvSpPr>
        <p:spPr>
          <a:xfrm>
            <a:off x="6234113" y="1128713"/>
            <a:ext cx="5805487" cy="3243782"/>
          </a:xfrm>
        </p:spPr>
        <p:txBody>
          <a:bodyPr>
            <a:normAutofit lnSpcReduction="10000"/>
          </a:bodyPr>
          <a:lstStyle/>
          <a:p>
            <a:r>
              <a:rPr lang="en-IN" dirty="0"/>
              <a:t>Topic models (Pereira et al., 2013)</a:t>
            </a:r>
          </a:p>
          <a:p>
            <a:pPr lvl="1"/>
            <a:r>
              <a:rPr lang="en-IN" dirty="0"/>
              <a:t>Get relevant Wiki pages (e.g., “airplane” is “Fixed-Wing Aircraft”) and other linked pages (e.g. “Aircraft cabin”)</a:t>
            </a:r>
          </a:p>
          <a:p>
            <a:pPr lvl="1"/>
            <a:r>
              <a:rPr lang="en-IN" dirty="0"/>
              <a:t>LDA topic modelling on 3500 pages with #topics from 10 to 100, in increments of 5, setting the α parameter to 25/#topics.</a:t>
            </a:r>
          </a:p>
          <a:p>
            <a:pPr lvl="1"/>
            <a:r>
              <a:rPr lang="en-IN" dirty="0"/>
              <a:t>LSA topic modelling (Wang et al., 2017)</a:t>
            </a:r>
          </a:p>
          <a:p>
            <a:pPr lvl="1"/>
            <a:endParaRPr lang="en-IN" dirty="0"/>
          </a:p>
          <a:p>
            <a:endParaRPr lang="en-IN" dirty="0"/>
          </a:p>
        </p:txBody>
      </p:sp>
      <p:sp>
        <p:nvSpPr>
          <p:cNvPr id="2" name="Title 1">
            <a:extLst>
              <a:ext uri="{FF2B5EF4-FFF2-40B4-BE49-F238E27FC236}">
                <a16:creationId xmlns:a16="http://schemas.microsoft.com/office/drawing/2014/main" id="{A9D6B0E8-45F6-103A-E3FB-8C0BC78C9B12}"/>
              </a:ext>
            </a:extLst>
          </p:cNvPr>
          <p:cNvSpPr>
            <a:spLocks noGrp="1"/>
          </p:cNvSpPr>
          <p:nvPr>
            <p:ph type="title"/>
          </p:nvPr>
        </p:nvSpPr>
        <p:spPr/>
        <p:txBody>
          <a:bodyPr/>
          <a:lstStyle/>
          <a:p>
            <a:r>
              <a:rPr lang="en-IN" dirty="0"/>
              <a:t>Basic NLP Representations for Word Stimuli</a:t>
            </a:r>
          </a:p>
        </p:txBody>
      </p:sp>
      <p:pic>
        <p:nvPicPr>
          <p:cNvPr id="8" name="Picture 7">
            <a:extLst>
              <a:ext uri="{FF2B5EF4-FFF2-40B4-BE49-F238E27FC236}">
                <a16:creationId xmlns:a16="http://schemas.microsoft.com/office/drawing/2014/main" id="{2D85A41A-5896-D668-A244-B023F98600C2}"/>
              </a:ext>
            </a:extLst>
          </p:cNvPr>
          <p:cNvPicPr>
            <a:picLocks noChangeAspect="1"/>
          </p:cNvPicPr>
          <p:nvPr/>
        </p:nvPicPr>
        <p:blipFill>
          <a:blip r:embed="rId2"/>
          <a:stretch>
            <a:fillRect/>
          </a:stretch>
        </p:blipFill>
        <p:spPr>
          <a:xfrm>
            <a:off x="6389716" y="4319325"/>
            <a:ext cx="5649884" cy="1858425"/>
          </a:xfrm>
          <a:prstGeom prst="rect">
            <a:avLst/>
          </a:prstGeom>
        </p:spPr>
      </p:pic>
      <p:sp>
        <p:nvSpPr>
          <p:cNvPr id="6" name="Footer Placeholder 4">
            <a:extLst>
              <a:ext uri="{FF2B5EF4-FFF2-40B4-BE49-F238E27FC236}">
                <a16:creationId xmlns:a16="http://schemas.microsoft.com/office/drawing/2014/main" id="{48F65215-10D5-3486-E23C-FA867A4011F1}"/>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4496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B0E8-45F6-103A-E3FB-8C0BC78C9B12}"/>
              </a:ext>
            </a:extLst>
          </p:cNvPr>
          <p:cNvSpPr>
            <a:spLocks noGrp="1"/>
          </p:cNvSpPr>
          <p:nvPr>
            <p:ph type="title"/>
          </p:nvPr>
        </p:nvSpPr>
        <p:spPr/>
        <p:txBody>
          <a:bodyPr>
            <a:normAutofit/>
          </a:bodyPr>
          <a:lstStyle/>
          <a:p>
            <a:r>
              <a:rPr lang="en-IN" dirty="0"/>
              <a:t>Basic NLP Representations for Word Stimuli</a:t>
            </a:r>
          </a:p>
        </p:txBody>
      </p:sp>
      <p:sp>
        <p:nvSpPr>
          <p:cNvPr id="3" name="Content Placeholder 2">
            <a:extLst>
              <a:ext uri="{FF2B5EF4-FFF2-40B4-BE49-F238E27FC236}">
                <a16:creationId xmlns:a16="http://schemas.microsoft.com/office/drawing/2014/main" id="{A0640D98-21D7-BD1F-5BAB-1491D325D073}"/>
              </a:ext>
            </a:extLst>
          </p:cNvPr>
          <p:cNvSpPr>
            <a:spLocks noGrp="1"/>
          </p:cNvSpPr>
          <p:nvPr>
            <p:ph idx="1"/>
          </p:nvPr>
        </p:nvSpPr>
        <p:spPr>
          <a:xfrm>
            <a:off x="147638" y="1104901"/>
            <a:ext cx="11891962" cy="4742180"/>
          </a:xfrm>
        </p:spPr>
        <p:txBody>
          <a:bodyPr>
            <a:normAutofit lnSpcReduction="10000"/>
          </a:bodyPr>
          <a:lstStyle/>
          <a:p>
            <a:r>
              <a:rPr lang="en-IN" dirty="0"/>
              <a:t>Word length</a:t>
            </a:r>
          </a:p>
          <a:p>
            <a:r>
              <a:rPr lang="en-IN" dirty="0"/>
              <a:t>Is the word related to one of the 28 unique parts of speech and 17 unique dependency relationships?</a:t>
            </a:r>
          </a:p>
          <a:p>
            <a:r>
              <a:rPr lang="en-IN" dirty="0"/>
              <a:t>Position of word in the sentence</a:t>
            </a:r>
          </a:p>
          <a:p>
            <a:r>
              <a:rPr lang="en-IN" dirty="0"/>
              <a:t>Roles</a:t>
            </a:r>
          </a:p>
          <a:p>
            <a:pPr lvl="1"/>
            <a:r>
              <a:rPr lang="en-IN" dirty="0"/>
              <a:t>Main verb</a:t>
            </a:r>
          </a:p>
          <a:p>
            <a:pPr lvl="1"/>
            <a:r>
              <a:rPr lang="en-IN" dirty="0"/>
              <a:t>Agent or experiencer</a:t>
            </a:r>
          </a:p>
          <a:p>
            <a:pPr lvl="1"/>
            <a:r>
              <a:rPr lang="en-IN" dirty="0"/>
              <a:t>Patient or recipient</a:t>
            </a:r>
          </a:p>
          <a:p>
            <a:pPr lvl="1"/>
            <a:r>
              <a:rPr lang="en-IN" dirty="0"/>
              <a:t>Predicate of a sentence (The window was dusty)</a:t>
            </a:r>
          </a:p>
          <a:p>
            <a:pPr lvl="1"/>
            <a:r>
              <a:rPr lang="en-IN" dirty="0"/>
              <a:t>Modifier (The angry activist broke the chair)</a:t>
            </a:r>
          </a:p>
          <a:p>
            <a:pPr lvl="1"/>
            <a:r>
              <a:rPr lang="en-IN" dirty="0"/>
              <a:t>Complement in adjunct and propositional phrase, including direction, location, and time (The restaurant was loud at night).</a:t>
            </a:r>
          </a:p>
        </p:txBody>
      </p:sp>
      <p:sp>
        <p:nvSpPr>
          <p:cNvPr id="5" name="Slide Number Placeholder 4">
            <a:extLst>
              <a:ext uri="{FF2B5EF4-FFF2-40B4-BE49-F238E27FC236}">
                <a16:creationId xmlns:a16="http://schemas.microsoft.com/office/drawing/2014/main" id="{29ECD5D4-C6E7-2FD9-BA9E-EEC7F81D34A7}"/>
              </a:ext>
            </a:extLst>
          </p:cNvPr>
          <p:cNvSpPr>
            <a:spLocks noGrp="1"/>
          </p:cNvSpPr>
          <p:nvPr>
            <p:ph type="sldNum" sz="quarter" idx="12"/>
          </p:nvPr>
        </p:nvSpPr>
        <p:spPr/>
        <p:txBody>
          <a:bodyPr/>
          <a:lstStyle/>
          <a:p>
            <a:fld id="{AE17A532-D286-470D-AE82-1500C848B688}" type="slidenum">
              <a:rPr lang="en-US" smtClean="0"/>
              <a:pPr/>
              <a:t>21</a:t>
            </a:fld>
            <a:endParaRPr lang="en-US" dirty="0"/>
          </a:p>
        </p:txBody>
      </p:sp>
      <p:sp>
        <p:nvSpPr>
          <p:cNvPr id="6" name="Content Placeholder 5">
            <a:extLst>
              <a:ext uri="{FF2B5EF4-FFF2-40B4-BE49-F238E27FC236}">
                <a16:creationId xmlns:a16="http://schemas.microsoft.com/office/drawing/2014/main" id="{05A5AF0C-FDB3-5DE5-770B-19DF695C20C0}"/>
              </a:ext>
            </a:extLst>
          </p:cNvPr>
          <p:cNvSpPr>
            <a:spLocks noGrp="1"/>
          </p:cNvSpPr>
          <p:nvPr>
            <p:ph idx="13"/>
          </p:nvPr>
        </p:nvSpPr>
        <p:spPr>
          <a:xfrm>
            <a:off x="147638" y="5965569"/>
            <a:ext cx="11891962" cy="365125"/>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Leila, Brian Murphy, Partha Talukdar, </a:t>
            </a:r>
            <a:r>
              <a:rPr lang="en-IN" b="0" i="0" dirty="0" err="1">
                <a:solidFill>
                  <a:srgbClr val="222222"/>
                </a:solidFill>
                <a:effectLst/>
                <a:latin typeface="Arial" panose="020B0604020202020204" pitchFamily="34" charset="0"/>
                <a:hlinkClick r:id="rId2"/>
              </a:rPr>
              <a:t>Alona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Fyshe</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Aaditya</a:t>
            </a:r>
            <a:r>
              <a:rPr lang="en-IN" b="0" i="0" dirty="0">
                <a:solidFill>
                  <a:srgbClr val="222222"/>
                </a:solidFill>
                <a:effectLst/>
                <a:latin typeface="Arial" panose="020B0604020202020204" pitchFamily="34" charset="0"/>
                <a:hlinkClick r:id="rId2"/>
              </a:rPr>
              <a:t> Ramdas, and Tom Mitchell. "Simultaneously uncovering the patterns of brain regions involved in different story reading subprocesses." </a:t>
            </a:r>
            <a:r>
              <a:rPr lang="en-IN" b="0" i="1" dirty="0" err="1">
                <a:solidFill>
                  <a:srgbClr val="222222"/>
                </a:solidFill>
                <a:effectLst/>
                <a:latin typeface="Arial" panose="020B0604020202020204" pitchFamily="34" charset="0"/>
                <a:hlinkClick r:id="rId2"/>
              </a:rPr>
              <a:t>PloS</a:t>
            </a:r>
            <a:r>
              <a:rPr lang="en-IN" b="0" i="1" dirty="0">
                <a:solidFill>
                  <a:srgbClr val="222222"/>
                </a:solidFill>
                <a:effectLst/>
                <a:latin typeface="Arial" panose="020B0604020202020204" pitchFamily="34" charset="0"/>
                <a:hlinkClick r:id="rId2"/>
              </a:rPr>
              <a:t> one</a:t>
            </a:r>
            <a:r>
              <a:rPr lang="en-IN" b="0" i="0" dirty="0">
                <a:solidFill>
                  <a:srgbClr val="222222"/>
                </a:solidFill>
                <a:effectLst/>
                <a:latin typeface="Arial" panose="020B0604020202020204" pitchFamily="34" charset="0"/>
                <a:hlinkClick r:id="rId2"/>
              </a:rPr>
              <a:t> 9, no. 11 (2014): e112575.</a:t>
            </a:r>
            <a:endParaRPr lang="en-IN" b="0" i="0" dirty="0">
              <a:solidFill>
                <a:srgbClr val="222222"/>
              </a:solidFill>
              <a:effectLst/>
              <a:latin typeface="Arial" panose="020B0604020202020204" pitchFamily="34" charset="0"/>
            </a:endParaRPr>
          </a:p>
          <a:p>
            <a:pPr marL="0" indent="0">
              <a:buNone/>
            </a:pPr>
            <a:r>
              <a:rPr lang="en-IN" b="0" i="0" dirty="0">
                <a:solidFill>
                  <a:srgbClr val="222222"/>
                </a:solidFill>
                <a:effectLst/>
                <a:latin typeface="Arial" panose="020B0604020202020204" pitchFamily="34" charset="0"/>
                <a:hlinkClick r:id="rId3"/>
              </a:rPr>
              <a:t>Wang, Jing, Vladimir L. </a:t>
            </a:r>
            <a:r>
              <a:rPr lang="en-IN" b="0" i="0" dirty="0" err="1">
                <a:solidFill>
                  <a:srgbClr val="222222"/>
                </a:solidFill>
                <a:effectLst/>
                <a:latin typeface="Arial" panose="020B0604020202020204" pitchFamily="34" charset="0"/>
                <a:hlinkClick r:id="rId3"/>
              </a:rPr>
              <a:t>Cherkassky</a:t>
            </a:r>
            <a:r>
              <a:rPr lang="en-IN" b="0" i="0" dirty="0">
                <a:solidFill>
                  <a:srgbClr val="222222"/>
                </a:solidFill>
                <a:effectLst/>
                <a:latin typeface="Arial" panose="020B0604020202020204" pitchFamily="34" charset="0"/>
                <a:hlinkClick r:id="rId3"/>
              </a:rPr>
              <a:t>, and Marcel Adam Just. "Predicting the brain activation pattern associated with the propositional content of a sentence: </a:t>
            </a:r>
            <a:r>
              <a:rPr lang="en-IN" b="0" i="0" dirty="0" err="1">
                <a:solidFill>
                  <a:srgbClr val="222222"/>
                </a:solidFill>
                <a:effectLst/>
                <a:latin typeface="Arial" panose="020B0604020202020204" pitchFamily="34" charset="0"/>
                <a:hlinkClick r:id="rId3"/>
              </a:rPr>
              <a:t>modeling</a:t>
            </a:r>
            <a:r>
              <a:rPr lang="en-IN" b="0" i="0" dirty="0">
                <a:solidFill>
                  <a:srgbClr val="222222"/>
                </a:solidFill>
                <a:effectLst/>
                <a:latin typeface="Arial" panose="020B0604020202020204" pitchFamily="34" charset="0"/>
                <a:hlinkClick r:id="rId3"/>
              </a:rPr>
              <a:t> neural representations of events and states." </a:t>
            </a:r>
            <a:r>
              <a:rPr lang="en-IN" b="0" i="1" dirty="0">
                <a:solidFill>
                  <a:srgbClr val="222222"/>
                </a:solidFill>
                <a:effectLst/>
                <a:latin typeface="Arial" panose="020B0604020202020204" pitchFamily="34" charset="0"/>
                <a:hlinkClick r:id="rId3"/>
              </a:rPr>
              <a:t>Human brain mapping</a:t>
            </a:r>
            <a:r>
              <a:rPr lang="en-IN" b="0" i="0" dirty="0">
                <a:solidFill>
                  <a:srgbClr val="222222"/>
                </a:solidFill>
                <a:effectLst/>
                <a:latin typeface="Arial" panose="020B0604020202020204" pitchFamily="34" charset="0"/>
                <a:hlinkClick r:id="rId3"/>
              </a:rPr>
              <a:t> 38, no. 10 (2017): 4865-4881.</a:t>
            </a:r>
            <a:endParaRPr lang="en-IN" dirty="0"/>
          </a:p>
          <a:p>
            <a:pPr marL="0" indent="0">
              <a:buNone/>
            </a:pPr>
            <a:endParaRPr lang="en-IN" dirty="0"/>
          </a:p>
          <a:p>
            <a:pPr marL="0" indent="0">
              <a:buNone/>
            </a:pPr>
            <a:endParaRPr lang="en-IN" dirty="0"/>
          </a:p>
        </p:txBody>
      </p:sp>
      <p:sp>
        <p:nvSpPr>
          <p:cNvPr id="7" name="Footer Placeholder 4">
            <a:extLst>
              <a:ext uri="{FF2B5EF4-FFF2-40B4-BE49-F238E27FC236}">
                <a16:creationId xmlns:a16="http://schemas.microsoft.com/office/drawing/2014/main" id="{FB95DC06-3531-6BDF-B1B0-46E8E34622CA}"/>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0844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B0E8-45F6-103A-E3FB-8C0BC78C9B12}"/>
              </a:ext>
            </a:extLst>
          </p:cNvPr>
          <p:cNvSpPr>
            <a:spLocks noGrp="1"/>
          </p:cNvSpPr>
          <p:nvPr>
            <p:ph type="title"/>
          </p:nvPr>
        </p:nvSpPr>
        <p:spPr/>
        <p:txBody>
          <a:bodyPr>
            <a:normAutofit/>
          </a:bodyPr>
          <a:lstStyle/>
          <a:p>
            <a:r>
              <a:rPr lang="en-IN" dirty="0"/>
              <a:t>Discourse features (for Harry Potter dataset)</a:t>
            </a:r>
          </a:p>
        </p:txBody>
      </p:sp>
      <p:sp>
        <p:nvSpPr>
          <p:cNvPr id="3" name="Content Placeholder 2">
            <a:extLst>
              <a:ext uri="{FF2B5EF4-FFF2-40B4-BE49-F238E27FC236}">
                <a16:creationId xmlns:a16="http://schemas.microsoft.com/office/drawing/2014/main" id="{A0640D98-21D7-BD1F-5BAB-1491D325D073}"/>
              </a:ext>
            </a:extLst>
          </p:cNvPr>
          <p:cNvSpPr>
            <a:spLocks noGrp="1"/>
          </p:cNvSpPr>
          <p:nvPr>
            <p:ph idx="1"/>
          </p:nvPr>
        </p:nvSpPr>
        <p:spPr>
          <a:xfrm>
            <a:off x="147638" y="1104901"/>
            <a:ext cx="11891962" cy="4742180"/>
          </a:xfrm>
        </p:spPr>
        <p:txBody>
          <a:bodyPr>
            <a:normAutofit/>
          </a:bodyPr>
          <a:lstStyle/>
          <a:p>
            <a:r>
              <a:rPr lang="en-IN" dirty="0"/>
              <a:t>Characters: Resolve all pronouns to the character to whom they refer, and make binary features to signal which of the 10 characters are mentioned. </a:t>
            </a:r>
          </a:p>
          <a:p>
            <a:r>
              <a:rPr lang="en-IN" dirty="0"/>
              <a:t>Motions: Identify a set of motions that occurred frequently in the chapter (e.g. fly, manipulate, collide physically, etc.). </a:t>
            </a:r>
          </a:p>
          <a:p>
            <a:r>
              <a:rPr lang="en-IN" dirty="0"/>
              <a:t>Speech: Indicate the parts of the story that correspond to direct speech between the characters. Used the presence of dialog as a feature. </a:t>
            </a:r>
          </a:p>
          <a:p>
            <a:r>
              <a:rPr lang="en-IN" dirty="0"/>
              <a:t>Emotions: Identified a set of emotions that were felt by the characters in the chapter (e.g. annoyance, nervousness, pride, etc.). </a:t>
            </a:r>
          </a:p>
          <a:p>
            <a:r>
              <a:rPr lang="en-IN" dirty="0"/>
              <a:t>Verbs: Identified a set of actions that occurred frequently in the chapter that were distinct from motion (e.g. hear, know, see, etc.).</a:t>
            </a:r>
          </a:p>
        </p:txBody>
      </p:sp>
      <p:sp>
        <p:nvSpPr>
          <p:cNvPr id="5" name="Slide Number Placeholder 4">
            <a:extLst>
              <a:ext uri="{FF2B5EF4-FFF2-40B4-BE49-F238E27FC236}">
                <a16:creationId xmlns:a16="http://schemas.microsoft.com/office/drawing/2014/main" id="{29ECD5D4-C6E7-2FD9-BA9E-EEC7F81D34A7}"/>
              </a:ext>
            </a:extLst>
          </p:cNvPr>
          <p:cNvSpPr>
            <a:spLocks noGrp="1"/>
          </p:cNvSpPr>
          <p:nvPr>
            <p:ph type="sldNum" sz="quarter" idx="12"/>
          </p:nvPr>
        </p:nvSpPr>
        <p:spPr/>
        <p:txBody>
          <a:bodyPr/>
          <a:lstStyle/>
          <a:p>
            <a:fld id="{AE17A532-D286-470D-AE82-1500C848B688}" type="slidenum">
              <a:rPr lang="en-US" smtClean="0"/>
              <a:pPr/>
              <a:t>22</a:t>
            </a:fld>
            <a:endParaRPr lang="en-US" dirty="0"/>
          </a:p>
        </p:txBody>
      </p:sp>
      <p:sp>
        <p:nvSpPr>
          <p:cNvPr id="6" name="Content Placeholder 5">
            <a:extLst>
              <a:ext uri="{FF2B5EF4-FFF2-40B4-BE49-F238E27FC236}">
                <a16:creationId xmlns:a16="http://schemas.microsoft.com/office/drawing/2014/main" id="{05A5AF0C-FDB3-5DE5-770B-19DF695C20C0}"/>
              </a:ext>
            </a:extLst>
          </p:cNvPr>
          <p:cNvSpPr>
            <a:spLocks noGrp="1"/>
          </p:cNvSpPr>
          <p:nvPr>
            <p:ph idx="13"/>
          </p:nvPr>
        </p:nvSpPr>
        <p:spPr>
          <a:xfrm>
            <a:off x="147638" y="6167450"/>
            <a:ext cx="11891962" cy="365125"/>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Leila, Brian Murphy, Partha Talukdar, </a:t>
            </a:r>
            <a:r>
              <a:rPr lang="en-IN" b="0" i="0" dirty="0" err="1">
                <a:solidFill>
                  <a:srgbClr val="222222"/>
                </a:solidFill>
                <a:effectLst/>
                <a:latin typeface="Arial" panose="020B0604020202020204" pitchFamily="34" charset="0"/>
                <a:hlinkClick r:id="rId2"/>
              </a:rPr>
              <a:t>Alona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Fyshe</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Aaditya</a:t>
            </a:r>
            <a:r>
              <a:rPr lang="en-IN" b="0" i="0" dirty="0">
                <a:solidFill>
                  <a:srgbClr val="222222"/>
                </a:solidFill>
                <a:effectLst/>
                <a:latin typeface="Arial" panose="020B0604020202020204" pitchFamily="34" charset="0"/>
                <a:hlinkClick r:id="rId2"/>
              </a:rPr>
              <a:t> Ramdas, and Tom Mitchell. "Simultaneously uncovering the patterns of brain regions involved in different story reading subprocesses." </a:t>
            </a:r>
            <a:r>
              <a:rPr lang="en-IN" b="0" i="1" dirty="0" err="1">
                <a:solidFill>
                  <a:srgbClr val="222222"/>
                </a:solidFill>
                <a:effectLst/>
                <a:latin typeface="Arial" panose="020B0604020202020204" pitchFamily="34" charset="0"/>
                <a:hlinkClick r:id="rId2"/>
              </a:rPr>
              <a:t>PloS</a:t>
            </a:r>
            <a:r>
              <a:rPr lang="en-IN" b="0" i="1" dirty="0">
                <a:solidFill>
                  <a:srgbClr val="222222"/>
                </a:solidFill>
                <a:effectLst/>
                <a:latin typeface="Arial" panose="020B0604020202020204" pitchFamily="34" charset="0"/>
                <a:hlinkClick r:id="rId2"/>
              </a:rPr>
              <a:t> one</a:t>
            </a:r>
            <a:r>
              <a:rPr lang="en-IN" b="0" i="0" dirty="0">
                <a:solidFill>
                  <a:srgbClr val="222222"/>
                </a:solidFill>
                <a:effectLst/>
                <a:latin typeface="Arial" panose="020B0604020202020204" pitchFamily="34" charset="0"/>
                <a:hlinkClick r:id="rId2"/>
              </a:rPr>
              <a:t> 9, no. 11 (2014): e112575.</a:t>
            </a:r>
            <a:endParaRPr lang="en-IN" b="0" i="0" dirty="0">
              <a:solidFill>
                <a:srgbClr val="222222"/>
              </a:solidFill>
              <a:effectLst/>
              <a:latin typeface="Arial" panose="020B0604020202020204" pitchFamily="34" charset="0"/>
            </a:endParaRPr>
          </a:p>
          <a:p>
            <a:pPr marL="0" indent="0">
              <a:buNone/>
            </a:pPr>
            <a:r>
              <a:rPr lang="en-IN" b="0" i="0" dirty="0">
                <a:solidFill>
                  <a:srgbClr val="222222"/>
                </a:solidFill>
                <a:effectLst/>
                <a:latin typeface="Arial" panose="020B0604020202020204" pitchFamily="34" charset="0"/>
                <a:hlinkClick r:id="rId3"/>
              </a:rPr>
              <a:t>Wang, Jing, Vladimir L. </a:t>
            </a:r>
            <a:r>
              <a:rPr lang="en-IN" b="0" i="0" dirty="0" err="1">
                <a:solidFill>
                  <a:srgbClr val="222222"/>
                </a:solidFill>
                <a:effectLst/>
                <a:latin typeface="Arial" panose="020B0604020202020204" pitchFamily="34" charset="0"/>
                <a:hlinkClick r:id="rId3"/>
              </a:rPr>
              <a:t>Cherkassky</a:t>
            </a:r>
            <a:r>
              <a:rPr lang="en-IN" b="0" i="0" dirty="0">
                <a:solidFill>
                  <a:srgbClr val="222222"/>
                </a:solidFill>
                <a:effectLst/>
                <a:latin typeface="Arial" panose="020B0604020202020204" pitchFamily="34" charset="0"/>
                <a:hlinkClick r:id="rId3"/>
              </a:rPr>
              <a:t>, and Marcel Adam Just. "Predicting the brain activation pattern associated with the propositional content of a sentence: </a:t>
            </a:r>
            <a:r>
              <a:rPr lang="en-IN" b="0" i="0" dirty="0" err="1">
                <a:solidFill>
                  <a:srgbClr val="222222"/>
                </a:solidFill>
                <a:effectLst/>
                <a:latin typeface="Arial" panose="020B0604020202020204" pitchFamily="34" charset="0"/>
                <a:hlinkClick r:id="rId3"/>
              </a:rPr>
              <a:t>modeling</a:t>
            </a:r>
            <a:r>
              <a:rPr lang="en-IN" b="0" i="0" dirty="0">
                <a:solidFill>
                  <a:srgbClr val="222222"/>
                </a:solidFill>
                <a:effectLst/>
                <a:latin typeface="Arial" panose="020B0604020202020204" pitchFamily="34" charset="0"/>
                <a:hlinkClick r:id="rId3"/>
              </a:rPr>
              <a:t> neural representations of events and states." </a:t>
            </a:r>
            <a:r>
              <a:rPr lang="en-IN" b="0" i="1" dirty="0">
                <a:solidFill>
                  <a:srgbClr val="222222"/>
                </a:solidFill>
                <a:effectLst/>
                <a:latin typeface="Arial" panose="020B0604020202020204" pitchFamily="34" charset="0"/>
                <a:hlinkClick r:id="rId3"/>
              </a:rPr>
              <a:t>Human brain mapping</a:t>
            </a:r>
            <a:r>
              <a:rPr lang="en-IN" b="0" i="0" dirty="0">
                <a:solidFill>
                  <a:srgbClr val="222222"/>
                </a:solidFill>
                <a:effectLst/>
                <a:latin typeface="Arial" panose="020B0604020202020204" pitchFamily="34" charset="0"/>
                <a:hlinkClick r:id="rId3"/>
              </a:rPr>
              <a:t> 38, no. 10 (2017): 4865-4881.</a:t>
            </a:r>
            <a:endParaRPr lang="en-IN" dirty="0"/>
          </a:p>
          <a:p>
            <a:pPr marL="0" indent="0">
              <a:buNone/>
            </a:pPr>
            <a:endParaRPr lang="en-IN" dirty="0"/>
          </a:p>
          <a:p>
            <a:pPr marL="0" indent="0">
              <a:buNone/>
            </a:pPr>
            <a:endParaRPr lang="en-IN" dirty="0"/>
          </a:p>
        </p:txBody>
      </p:sp>
      <p:sp>
        <p:nvSpPr>
          <p:cNvPr id="7" name="Footer Placeholder 4">
            <a:extLst>
              <a:ext uri="{FF2B5EF4-FFF2-40B4-BE49-F238E27FC236}">
                <a16:creationId xmlns:a16="http://schemas.microsoft.com/office/drawing/2014/main" id="{08D9DF86-8A3C-4F25-8A3F-D7118203022A}"/>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45212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462D-71CD-7FD3-6FCD-11EB5E265C75}"/>
              </a:ext>
            </a:extLst>
          </p:cNvPr>
          <p:cNvSpPr>
            <a:spLocks noGrp="1"/>
          </p:cNvSpPr>
          <p:nvPr>
            <p:ph type="title"/>
          </p:nvPr>
        </p:nvSpPr>
        <p:spPr/>
        <p:txBody>
          <a:bodyPr>
            <a:normAutofit fontScale="90000"/>
          </a:bodyPr>
          <a:lstStyle/>
          <a:p>
            <a:r>
              <a:rPr lang="en-US" dirty="0"/>
              <a:t>DL Representations: Using embeddings for word stimuli</a:t>
            </a:r>
            <a:endParaRPr lang="en-IN" dirty="0"/>
          </a:p>
        </p:txBody>
      </p:sp>
      <p:sp>
        <p:nvSpPr>
          <p:cNvPr id="3" name="Content Placeholder 2">
            <a:extLst>
              <a:ext uri="{FF2B5EF4-FFF2-40B4-BE49-F238E27FC236}">
                <a16:creationId xmlns:a16="http://schemas.microsoft.com/office/drawing/2014/main" id="{6EAB356B-869E-47AB-3147-EB801E0BE409}"/>
              </a:ext>
            </a:extLst>
          </p:cNvPr>
          <p:cNvSpPr>
            <a:spLocks noGrp="1"/>
          </p:cNvSpPr>
          <p:nvPr>
            <p:ph idx="1"/>
          </p:nvPr>
        </p:nvSpPr>
        <p:spPr>
          <a:xfrm>
            <a:off x="147638" y="3236421"/>
            <a:ext cx="11891961" cy="3059603"/>
          </a:xfrm>
        </p:spPr>
        <p:txBody>
          <a:bodyPr>
            <a:normAutofit fontScale="77500" lnSpcReduction="20000"/>
          </a:bodyPr>
          <a:lstStyle/>
          <a:p>
            <a:r>
              <a:rPr lang="en-IN" dirty="0" err="1"/>
              <a:t>GloVe</a:t>
            </a:r>
            <a:r>
              <a:rPr lang="en-IN" dirty="0"/>
              <a:t> 300D vectors </a:t>
            </a:r>
            <a:r>
              <a:rPr lang="en-US" dirty="0"/>
              <a:t>(</a:t>
            </a:r>
            <a:r>
              <a:rPr lang="en-IN" dirty="0"/>
              <a:t>Pereira et al., 2016; Wang et al., 2017; Pereira et al., 2018; Anderson et al., 2019)</a:t>
            </a:r>
          </a:p>
          <a:p>
            <a:r>
              <a:rPr lang="en-IN" dirty="0"/>
              <a:t>1000D Non-negative sparse embeddings (</a:t>
            </a:r>
            <a:r>
              <a:rPr lang="en-IN" dirty="0" err="1"/>
              <a:t>Wehbe</a:t>
            </a:r>
            <a:r>
              <a:rPr lang="en-IN" dirty="0"/>
              <a:t> et al., 2014).</a:t>
            </a:r>
          </a:p>
          <a:p>
            <a:r>
              <a:rPr lang="en-IN" dirty="0"/>
              <a:t>300D embeddings by training a skip-gram model using negative sampling (SGNS) on Italian and English Wikipedia dumps using </a:t>
            </a:r>
            <a:r>
              <a:rPr lang="en-IN" dirty="0" err="1"/>
              <a:t>Gensim</a:t>
            </a:r>
            <a:r>
              <a:rPr lang="en-IN" dirty="0"/>
              <a:t>. (Anderson et al., 2017a)</a:t>
            </a:r>
          </a:p>
          <a:p>
            <a:r>
              <a:rPr lang="en-IN" dirty="0" err="1"/>
              <a:t>FastText</a:t>
            </a:r>
            <a:r>
              <a:rPr lang="en-IN" dirty="0"/>
              <a:t> (</a:t>
            </a:r>
            <a:r>
              <a:rPr lang="en-IN" dirty="0" err="1"/>
              <a:t>Berezutskaya</a:t>
            </a:r>
            <a:r>
              <a:rPr lang="en-IN" dirty="0"/>
              <a:t> et al., 2020)</a:t>
            </a:r>
          </a:p>
          <a:p>
            <a:r>
              <a:rPr lang="en-IN" dirty="0"/>
              <a:t>Comparison across multiple embedding methods</a:t>
            </a:r>
          </a:p>
          <a:p>
            <a:pPr lvl="1"/>
            <a:r>
              <a:rPr lang="en-IN" dirty="0" err="1"/>
              <a:t>GloVe</a:t>
            </a:r>
            <a:r>
              <a:rPr lang="en-IN" dirty="0"/>
              <a:t>, word2vec, WordNet2Vec, </a:t>
            </a:r>
            <a:r>
              <a:rPr lang="en-IN" dirty="0" err="1"/>
              <a:t>FastText</a:t>
            </a:r>
            <a:r>
              <a:rPr lang="en-IN" dirty="0"/>
              <a:t>, </a:t>
            </a:r>
            <a:r>
              <a:rPr lang="en-IN" dirty="0" err="1"/>
              <a:t>ELMo</a:t>
            </a:r>
            <a:r>
              <a:rPr lang="en-IN" dirty="0"/>
              <a:t> (</a:t>
            </a:r>
            <a:r>
              <a:rPr lang="en-IN" dirty="0" err="1"/>
              <a:t>Hollenstein</a:t>
            </a:r>
            <a:r>
              <a:rPr lang="en-IN" dirty="0"/>
              <a:t> et al., 2019)</a:t>
            </a:r>
          </a:p>
          <a:p>
            <a:pPr lvl="1"/>
            <a:r>
              <a:rPr lang="en-IN" dirty="0"/>
              <a:t>word2Vec, </a:t>
            </a:r>
            <a:r>
              <a:rPr lang="en-IN" dirty="0" err="1"/>
              <a:t>fastText</a:t>
            </a:r>
            <a:r>
              <a:rPr lang="en-IN" dirty="0"/>
              <a:t>, </a:t>
            </a:r>
            <a:r>
              <a:rPr lang="en-IN" dirty="0" err="1"/>
              <a:t>GloVe</a:t>
            </a:r>
            <a:r>
              <a:rPr lang="en-IN" dirty="0"/>
              <a:t>, Dependency-based word2vec, </a:t>
            </a:r>
            <a:r>
              <a:rPr lang="en-IN" dirty="0" err="1"/>
              <a:t>RWSGwn</a:t>
            </a:r>
            <a:r>
              <a:rPr lang="en-IN" dirty="0"/>
              <a:t>, </a:t>
            </a:r>
            <a:r>
              <a:rPr lang="en-IN" dirty="0" err="1"/>
              <a:t>ConceptNet</a:t>
            </a:r>
            <a:r>
              <a:rPr lang="en-IN" dirty="0"/>
              <a:t>, </a:t>
            </a:r>
            <a:r>
              <a:rPr lang="en-IN" dirty="0" err="1"/>
              <a:t>ELMo</a:t>
            </a:r>
            <a:r>
              <a:rPr lang="en-IN" dirty="0"/>
              <a:t>, averaged and concatenated combinations (Wang et al., 2020)</a:t>
            </a:r>
          </a:p>
        </p:txBody>
      </p:sp>
      <p:sp>
        <p:nvSpPr>
          <p:cNvPr id="5" name="Slide Number Placeholder 4">
            <a:extLst>
              <a:ext uri="{FF2B5EF4-FFF2-40B4-BE49-F238E27FC236}">
                <a16:creationId xmlns:a16="http://schemas.microsoft.com/office/drawing/2014/main" id="{FA0D74AA-4098-DDA0-0F83-5E95FF321018}"/>
              </a:ext>
            </a:extLst>
          </p:cNvPr>
          <p:cNvSpPr>
            <a:spLocks noGrp="1"/>
          </p:cNvSpPr>
          <p:nvPr>
            <p:ph type="sldNum" sz="quarter" idx="12"/>
          </p:nvPr>
        </p:nvSpPr>
        <p:spPr/>
        <p:txBody>
          <a:bodyPr/>
          <a:lstStyle/>
          <a:p>
            <a:fld id="{AE17A532-D286-470D-AE82-1500C848B688}" type="slidenum">
              <a:rPr lang="en-US" smtClean="0"/>
              <a:pPr/>
              <a:t>23</a:t>
            </a:fld>
            <a:endParaRPr lang="en-US" dirty="0"/>
          </a:p>
        </p:txBody>
      </p:sp>
      <p:sp>
        <p:nvSpPr>
          <p:cNvPr id="6" name="Content Placeholder 5">
            <a:extLst>
              <a:ext uri="{FF2B5EF4-FFF2-40B4-BE49-F238E27FC236}">
                <a16:creationId xmlns:a16="http://schemas.microsoft.com/office/drawing/2014/main" id="{F04C71B2-2680-086F-BC50-063232B4052F}"/>
              </a:ext>
            </a:extLst>
          </p:cNvPr>
          <p:cNvSpPr>
            <a:spLocks noGrp="1"/>
          </p:cNvSpPr>
          <p:nvPr>
            <p:ph idx="13"/>
          </p:nvPr>
        </p:nvSpPr>
        <p:spPr/>
        <p:txBody>
          <a:bodyPr>
            <a:normAutofit fontScale="40000" lnSpcReduction="20000"/>
          </a:bodyPr>
          <a:lstStyle/>
          <a:p>
            <a:endParaRPr lang="en-IN"/>
          </a:p>
        </p:txBody>
      </p:sp>
      <p:pic>
        <p:nvPicPr>
          <p:cNvPr id="7" name="Content Placeholder 10">
            <a:extLst>
              <a:ext uri="{FF2B5EF4-FFF2-40B4-BE49-F238E27FC236}">
                <a16:creationId xmlns:a16="http://schemas.microsoft.com/office/drawing/2014/main" id="{BF3A7764-A863-9278-3A3F-6027AEFB9C9C}"/>
              </a:ext>
            </a:extLst>
          </p:cNvPr>
          <p:cNvPicPr>
            <a:picLocks noChangeAspect="1"/>
          </p:cNvPicPr>
          <p:nvPr/>
        </p:nvPicPr>
        <p:blipFill rotWithShape="1">
          <a:blip r:embed="rId3"/>
          <a:srcRect t="44367" b="20461"/>
          <a:stretch/>
        </p:blipFill>
        <p:spPr>
          <a:xfrm>
            <a:off x="147638" y="1038312"/>
            <a:ext cx="5805487" cy="1769225"/>
          </a:xfrm>
          <a:prstGeom prst="rect">
            <a:avLst/>
          </a:prstGeom>
        </p:spPr>
      </p:pic>
      <p:pic>
        <p:nvPicPr>
          <p:cNvPr id="8" name="Content Placeholder 9">
            <a:extLst>
              <a:ext uri="{FF2B5EF4-FFF2-40B4-BE49-F238E27FC236}">
                <a16:creationId xmlns:a16="http://schemas.microsoft.com/office/drawing/2014/main" id="{1708BA94-549B-8D67-E895-AF75281743AD}"/>
              </a:ext>
            </a:extLst>
          </p:cNvPr>
          <p:cNvPicPr>
            <a:picLocks noChangeAspect="1"/>
          </p:cNvPicPr>
          <p:nvPr/>
        </p:nvPicPr>
        <p:blipFill rotWithShape="1">
          <a:blip r:embed="rId4"/>
          <a:srcRect t="26328" b="15261"/>
          <a:stretch/>
        </p:blipFill>
        <p:spPr>
          <a:xfrm>
            <a:off x="6706474" y="1003286"/>
            <a:ext cx="5217109" cy="1839278"/>
          </a:xfrm>
          <a:prstGeom prst="rect">
            <a:avLst/>
          </a:prstGeom>
        </p:spPr>
      </p:pic>
      <p:sp>
        <p:nvSpPr>
          <p:cNvPr id="9" name="Footer Placeholder 4">
            <a:extLst>
              <a:ext uri="{FF2B5EF4-FFF2-40B4-BE49-F238E27FC236}">
                <a16:creationId xmlns:a16="http://schemas.microsoft.com/office/drawing/2014/main" id="{F73EA36A-36C9-1D75-2A34-5A1947C2DF93}"/>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3147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B5DCF-BF16-0550-5147-033E748114EC}"/>
              </a:ext>
            </a:extLst>
          </p:cNvPr>
          <p:cNvSpPr>
            <a:spLocks noGrp="1"/>
          </p:cNvSpPr>
          <p:nvPr>
            <p:ph idx="1"/>
          </p:nvPr>
        </p:nvSpPr>
        <p:spPr/>
        <p:txBody>
          <a:bodyPr/>
          <a:lstStyle/>
          <a:p>
            <a:r>
              <a:rPr lang="en-US" dirty="0"/>
              <a:t>Multi-task LSTMs</a:t>
            </a:r>
          </a:p>
          <a:p>
            <a:pPr lvl="1"/>
            <a:r>
              <a:rPr lang="en-US" dirty="0"/>
              <a:t>Predict next word and POS of next word.</a:t>
            </a:r>
            <a:endParaRPr lang="en-IN" dirty="0"/>
          </a:p>
        </p:txBody>
      </p:sp>
      <p:sp>
        <p:nvSpPr>
          <p:cNvPr id="5" name="Slide Number Placeholder 4">
            <a:extLst>
              <a:ext uri="{FF2B5EF4-FFF2-40B4-BE49-F238E27FC236}">
                <a16:creationId xmlns:a16="http://schemas.microsoft.com/office/drawing/2014/main" id="{11978317-4612-834C-A601-71C6DDC118CC}"/>
              </a:ext>
            </a:extLst>
          </p:cNvPr>
          <p:cNvSpPr>
            <a:spLocks noGrp="1"/>
          </p:cNvSpPr>
          <p:nvPr>
            <p:ph type="sldNum" sz="quarter" idx="12"/>
          </p:nvPr>
        </p:nvSpPr>
        <p:spPr/>
        <p:txBody>
          <a:bodyPr/>
          <a:lstStyle/>
          <a:p>
            <a:fld id="{AE17A532-D286-470D-AE82-1500C848B688}" type="slidenum">
              <a:rPr lang="en-US" smtClean="0"/>
              <a:pPr/>
              <a:t>24</a:t>
            </a:fld>
            <a:endParaRPr lang="en-US" dirty="0"/>
          </a:p>
        </p:txBody>
      </p:sp>
      <p:sp>
        <p:nvSpPr>
          <p:cNvPr id="6" name="Content Placeholder 5">
            <a:extLst>
              <a:ext uri="{FF2B5EF4-FFF2-40B4-BE49-F238E27FC236}">
                <a16:creationId xmlns:a16="http://schemas.microsoft.com/office/drawing/2014/main" id="{3D62F4ED-A63B-D072-8F8A-D4A6D1A36F4A}"/>
              </a:ext>
            </a:extLst>
          </p:cNvPr>
          <p:cNvSpPr>
            <a:spLocks noGrp="1"/>
          </p:cNvSpPr>
          <p:nvPr>
            <p:ph idx="4294967295"/>
          </p:nvPr>
        </p:nvSpPr>
        <p:spPr>
          <a:xfrm>
            <a:off x="147638" y="6011974"/>
            <a:ext cx="11891962" cy="473100"/>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2"/>
              </a:rPr>
              <a:t>Toneva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Mariya</a:t>
            </a:r>
            <a:r>
              <a:rPr lang="en-IN" b="0" i="0" dirty="0">
                <a:solidFill>
                  <a:srgbClr val="222222"/>
                </a:solidFill>
                <a:effectLst/>
                <a:latin typeface="Arial" panose="020B0604020202020204" pitchFamily="34" charset="0"/>
                <a:hlinkClick r:id="rId2"/>
              </a:rPr>
              <a:t>, and Leila </a:t>
            </a: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"Interpreting and improving natural-language processing (in machines) with natural language-processing (in the brain)." </a:t>
            </a:r>
            <a:r>
              <a:rPr lang="en-IN" b="0" i="1" dirty="0">
                <a:solidFill>
                  <a:srgbClr val="222222"/>
                </a:solidFill>
                <a:effectLst/>
                <a:latin typeface="Arial" panose="020B0604020202020204" pitchFamily="34" charset="0"/>
                <a:hlinkClick r:id="rId2"/>
              </a:rPr>
              <a:t>Advances in Neural Information Processing Systems</a:t>
            </a:r>
            <a:r>
              <a:rPr lang="en-IN" b="0" i="0" dirty="0">
                <a:solidFill>
                  <a:srgbClr val="222222"/>
                </a:solidFill>
                <a:effectLst/>
                <a:latin typeface="Arial" panose="020B0604020202020204" pitchFamily="34" charset="0"/>
                <a:hlinkClick r:id="rId2"/>
              </a:rPr>
              <a:t> 32 (2019).</a:t>
            </a:r>
            <a:endParaRPr lang="en-IN" dirty="0"/>
          </a:p>
          <a:p>
            <a:pPr marL="0" indent="0">
              <a:buNone/>
            </a:pPr>
            <a:r>
              <a:rPr lang="en-IN" b="0" i="0" dirty="0">
                <a:solidFill>
                  <a:srgbClr val="222222"/>
                </a:solidFill>
                <a:effectLst/>
                <a:latin typeface="Arial" panose="020B0604020202020204" pitchFamily="34" charset="0"/>
                <a:hlinkClick r:id="rId3"/>
              </a:rPr>
              <a:t>Jain, </a:t>
            </a:r>
            <a:r>
              <a:rPr lang="en-IN" b="0" i="0" dirty="0" err="1">
                <a:solidFill>
                  <a:srgbClr val="222222"/>
                </a:solidFill>
                <a:effectLst/>
                <a:latin typeface="Arial" panose="020B0604020202020204" pitchFamily="34" charset="0"/>
                <a:hlinkClick r:id="rId3"/>
              </a:rPr>
              <a:t>Shailee</a:t>
            </a:r>
            <a:r>
              <a:rPr lang="en-IN" b="0" i="0" dirty="0">
                <a:solidFill>
                  <a:srgbClr val="222222"/>
                </a:solidFill>
                <a:effectLst/>
                <a:latin typeface="Arial" panose="020B0604020202020204" pitchFamily="34" charset="0"/>
                <a:hlinkClick r:id="rId3"/>
              </a:rPr>
              <a:t>, and Alexander </a:t>
            </a:r>
            <a:r>
              <a:rPr lang="en-IN" b="0" i="0" dirty="0" err="1">
                <a:solidFill>
                  <a:srgbClr val="222222"/>
                </a:solidFill>
                <a:effectLst/>
                <a:latin typeface="Arial" panose="020B0604020202020204" pitchFamily="34" charset="0"/>
                <a:hlinkClick r:id="rId3"/>
              </a:rPr>
              <a:t>Huth</a:t>
            </a:r>
            <a:r>
              <a:rPr lang="en-IN" b="0" i="0" dirty="0">
                <a:solidFill>
                  <a:srgbClr val="222222"/>
                </a:solidFill>
                <a:effectLst/>
                <a:latin typeface="Arial" panose="020B0604020202020204" pitchFamily="34" charset="0"/>
                <a:hlinkClick r:id="rId3"/>
              </a:rPr>
              <a:t>. "Incorporating context into language encoding models for fMRI." </a:t>
            </a:r>
            <a:r>
              <a:rPr lang="en-IN" b="0" i="1" dirty="0">
                <a:solidFill>
                  <a:srgbClr val="222222"/>
                </a:solidFill>
                <a:effectLst/>
                <a:latin typeface="Arial" panose="020B0604020202020204" pitchFamily="34" charset="0"/>
                <a:hlinkClick r:id="rId3"/>
              </a:rPr>
              <a:t>Advances in neural information processing systems</a:t>
            </a:r>
            <a:r>
              <a:rPr lang="en-IN" b="0" i="0" dirty="0">
                <a:solidFill>
                  <a:srgbClr val="222222"/>
                </a:solidFill>
                <a:effectLst/>
                <a:latin typeface="Arial" panose="020B0604020202020204" pitchFamily="34" charset="0"/>
                <a:hlinkClick r:id="rId3"/>
              </a:rPr>
              <a:t> 31 (2018).</a:t>
            </a:r>
            <a:endParaRPr lang="en-IN" b="0" i="0" dirty="0">
              <a:solidFill>
                <a:srgbClr val="222222"/>
              </a:solidFill>
              <a:effectLst/>
              <a:latin typeface="Arial" panose="020B0604020202020204" pitchFamily="34" charset="0"/>
            </a:endParaRPr>
          </a:p>
          <a:p>
            <a:pPr marL="0" indent="0">
              <a:buNone/>
            </a:pPr>
            <a:r>
              <a:rPr lang="en-IN" b="0" i="0" dirty="0" err="1">
                <a:solidFill>
                  <a:srgbClr val="222222"/>
                </a:solidFill>
                <a:effectLst/>
                <a:latin typeface="Arial" panose="020B0604020202020204" pitchFamily="34" charset="0"/>
                <a:hlinkClick r:id="rId4"/>
              </a:rPr>
              <a:t>Jat</a:t>
            </a:r>
            <a:r>
              <a:rPr lang="en-IN" b="0" i="0" dirty="0">
                <a:solidFill>
                  <a:srgbClr val="222222"/>
                </a:solidFill>
                <a:effectLst/>
                <a:latin typeface="Arial" panose="020B0604020202020204" pitchFamily="34" charset="0"/>
                <a:hlinkClick r:id="rId4"/>
              </a:rPr>
              <a:t>, </a:t>
            </a:r>
            <a:r>
              <a:rPr lang="en-IN" b="0" i="0" dirty="0" err="1">
                <a:solidFill>
                  <a:srgbClr val="222222"/>
                </a:solidFill>
                <a:effectLst/>
                <a:latin typeface="Arial" panose="020B0604020202020204" pitchFamily="34" charset="0"/>
                <a:hlinkClick r:id="rId4"/>
              </a:rPr>
              <a:t>Sharmistha</a:t>
            </a:r>
            <a:r>
              <a:rPr lang="en-IN" b="0" i="0" dirty="0">
                <a:solidFill>
                  <a:srgbClr val="222222"/>
                </a:solidFill>
                <a:effectLst/>
                <a:latin typeface="Arial" panose="020B0604020202020204" pitchFamily="34" charset="0"/>
                <a:hlinkClick r:id="rId4"/>
              </a:rPr>
              <a:t>, Hao Tang, Partha Talukdar, and Tom Mitchell. "Relating simple sentence representations in deep neural networks and the brain." </a:t>
            </a:r>
            <a:r>
              <a:rPr lang="en-IN" b="0" i="1" dirty="0" err="1">
                <a:solidFill>
                  <a:srgbClr val="222222"/>
                </a:solidFill>
                <a:effectLst/>
                <a:latin typeface="Arial" panose="020B0604020202020204" pitchFamily="34" charset="0"/>
                <a:hlinkClick r:id="rId4"/>
              </a:rPr>
              <a:t>arXiv</a:t>
            </a:r>
            <a:r>
              <a:rPr lang="en-IN" b="0" i="1" dirty="0">
                <a:solidFill>
                  <a:srgbClr val="222222"/>
                </a:solidFill>
                <a:effectLst/>
                <a:latin typeface="Arial" panose="020B0604020202020204" pitchFamily="34" charset="0"/>
                <a:hlinkClick r:id="rId4"/>
              </a:rPr>
              <a:t> preprint arXiv:1906.11861</a:t>
            </a:r>
            <a:r>
              <a:rPr lang="en-IN" b="0" i="0" dirty="0">
                <a:solidFill>
                  <a:srgbClr val="222222"/>
                </a:solidFill>
                <a:effectLst/>
                <a:latin typeface="Arial" panose="020B0604020202020204" pitchFamily="34" charset="0"/>
                <a:hlinkClick r:id="rId4"/>
              </a:rPr>
              <a:t> (2019).</a:t>
            </a:r>
            <a:endParaRPr lang="en-IN" dirty="0"/>
          </a:p>
          <a:p>
            <a:pPr marL="0" indent="0">
              <a:buNone/>
            </a:pPr>
            <a:endParaRPr lang="en-IN" dirty="0"/>
          </a:p>
          <a:p>
            <a:pPr marL="0" indent="0">
              <a:buNone/>
            </a:pPr>
            <a:endParaRPr lang="en-IN" dirty="0"/>
          </a:p>
        </p:txBody>
      </p:sp>
      <p:sp>
        <p:nvSpPr>
          <p:cNvPr id="16" name="Content Placeholder 15">
            <a:extLst>
              <a:ext uri="{FF2B5EF4-FFF2-40B4-BE49-F238E27FC236}">
                <a16:creationId xmlns:a16="http://schemas.microsoft.com/office/drawing/2014/main" id="{C14F5D17-D220-9F3C-5F12-88E1FF1C3CCB}"/>
              </a:ext>
            </a:extLst>
          </p:cNvPr>
          <p:cNvSpPr>
            <a:spLocks noGrp="1"/>
          </p:cNvSpPr>
          <p:nvPr>
            <p:ph idx="14"/>
          </p:nvPr>
        </p:nvSpPr>
        <p:spPr/>
        <p:txBody>
          <a:bodyPr/>
          <a:lstStyle/>
          <a:p>
            <a:r>
              <a:rPr lang="en-IN" dirty="0" err="1"/>
              <a:t>ELMo</a:t>
            </a:r>
            <a:r>
              <a:rPr lang="en-IN" dirty="0"/>
              <a:t> embeddings: LSTM based pretrained language model</a:t>
            </a:r>
          </a:p>
          <a:p>
            <a:endParaRPr lang="en-IN" dirty="0"/>
          </a:p>
        </p:txBody>
      </p:sp>
      <p:sp>
        <p:nvSpPr>
          <p:cNvPr id="2" name="Title 1">
            <a:extLst>
              <a:ext uri="{FF2B5EF4-FFF2-40B4-BE49-F238E27FC236}">
                <a16:creationId xmlns:a16="http://schemas.microsoft.com/office/drawing/2014/main" id="{2DB4711C-8C64-BED6-721F-25B4B4F13DB7}"/>
              </a:ext>
            </a:extLst>
          </p:cNvPr>
          <p:cNvSpPr>
            <a:spLocks noGrp="1"/>
          </p:cNvSpPr>
          <p:nvPr>
            <p:ph type="title"/>
          </p:nvPr>
        </p:nvSpPr>
        <p:spPr/>
        <p:txBody>
          <a:bodyPr>
            <a:normAutofit fontScale="90000"/>
          </a:bodyPr>
          <a:lstStyle/>
          <a:p>
            <a:r>
              <a:rPr lang="en-US" dirty="0"/>
              <a:t>DL Representations: Using longer context for word stimuli</a:t>
            </a:r>
            <a:endParaRPr lang="en-IN" dirty="0"/>
          </a:p>
        </p:txBody>
      </p:sp>
      <p:grpSp>
        <p:nvGrpSpPr>
          <p:cNvPr id="10" name="Group 9">
            <a:extLst>
              <a:ext uri="{FF2B5EF4-FFF2-40B4-BE49-F238E27FC236}">
                <a16:creationId xmlns:a16="http://schemas.microsoft.com/office/drawing/2014/main" id="{FEC71ED1-91D6-A542-2DA3-AA3AFEAC5439}"/>
              </a:ext>
            </a:extLst>
          </p:cNvPr>
          <p:cNvGrpSpPr/>
          <p:nvPr/>
        </p:nvGrpSpPr>
        <p:grpSpPr>
          <a:xfrm>
            <a:off x="6589221" y="1624612"/>
            <a:ext cx="5187143" cy="2496874"/>
            <a:chOff x="6007331" y="1762298"/>
            <a:chExt cx="5442065" cy="2534223"/>
          </a:xfrm>
        </p:grpSpPr>
        <p:pic>
          <p:nvPicPr>
            <p:cNvPr id="8" name="Picture 7">
              <a:extLst>
                <a:ext uri="{FF2B5EF4-FFF2-40B4-BE49-F238E27FC236}">
                  <a16:creationId xmlns:a16="http://schemas.microsoft.com/office/drawing/2014/main" id="{D646C315-575B-3AE8-9CCC-BCFB0D3344A9}"/>
                </a:ext>
              </a:extLst>
            </p:cNvPr>
            <p:cNvPicPr>
              <a:picLocks noChangeAspect="1"/>
            </p:cNvPicPr>
            <p:nvPr/>
          </p:nvPicPr>
          <p:blipFill rotWithShape="1">
            <a:blip r:embed="rId5"/>
            <a:srcRect t="12493" r="33716"/>
            <a:stretch/>
          </p:blipFill>
          <p:spPr>
            <a:xfrm>
              <a:off x="6007331" y="2116985"/>
              <a:ext cx="5342314" cy="2179536"/>
            </a:xfrm>
            <a:prstGeom prst="rect">
              <a:avLst/>
            </a:prstGeom>
          </p:spPr>
        </p:pic>
        <p:sp>
          <p:nvSpPr>
            <p:cNvPr id="9" name="Rectangle 8">
              <a:extLst>
                <a:ext uri="{FF2B5EF4-FFF2-40B4-BE49-F238E27FC236}">
                  <a16:creationId xmlns:a16="http://schemas.microsoft.com/office/drawing/2014/main" id="{EA9610F7-72F6-E08B-3637-60BC6EAD9C4A}"/>
                </a:ext>
              </a:extLst>
            </p:cNvPr>
            <p:cNvSpPr/>
            <p:nvPr/>
          </p:nvSpPr>
          <p:spPr>
            <a:xfrm>
              <a:off x="10978342" y="1762298"/>
              <a:ext cx="471054" cy="881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a:extLst>
              <a:ext uri="{FF2B5EF4-FFF2-40B4-BE49-F238E27FC236}">
                <a16:creationId xmlns:a16="http://schemas.microsoft.com/office/drawing/2014/main" id="{11439461-F09B-27F4-1481-00140469F522}"/>
              </a:ext>
            </a:extLst>
          </p:cNvPr>
          <p:cNvPicPr>
            <a:picLocks noChangeAspect="1"/>
          </p:cNvPicPr>
          <p:nvPr/>
        </p:nvPicPr>
        <p:blipFill>
          <a:blip r:embed="rId6"/>
          <a:stretch>
            <a:fillRect/>
          </a:stretch>
        </p:blipFill>
        <p:spPr>
          <a:xfrm>
            <a:off x="6932702" y="4209592"/>
            <a:ext cx="4619168" cy="1849883"/>
          </a:xfrm>
          <a:prstGeom prst="rect">
            <a:avLst/>
          </a:prstGeom>
        </p:spPr>
      </p:pic>
      <p:pic>
        <p:nvPicPr>
          <p:cNvPr id="18" name="Picture 17">
            <a:extLst>
              <a:ext uri="{FF2B5EF4-FFF2-40B4-BE49-F238E27FC236}">
                <a16:creationId xmlns:a16="http://schemas.microsoft.com/office/drawing/2014/main" id="{1CC38280-458F-EFD7-F5E3-1D319DEB14B0}"/>
              </a:ext>
            </a:extLst>
          </p:cNvPr>
          <p:cNvPicPr>
            <a:picLocks noChangeAspect="1"/>
          </p:cNvPicPr>
          <p:nvPr/>
        </p:nvPicPr>
        <p:blipFill>
          <a:blip r:embed="rId7"/>
          <a:stretch>
            <a:fillRect/>
          </a:stretch>
        </p:blipFill>
        <p:spPr>
          <a:xfrm>
            <a:off x="1565241" y="2312992"/>
            <a:ext cx="3632985" cy="3546071"/>
          </a:xfrm>
          <a:prstGeom prst="rect">
            <a:avLst/>
          </a:prstGeom>
        </p:spPr>
      </p:pic>
      <p:sp>
        <p:nvSpPr>
          <p:cNvPr id="7" name="Footer Placeholder 4">
            <a:extLst>
              <a:ext uri="{FF2B5EF4-FFF2-40B4-BE49-F238E27FC236}">
                <a16:creationId xmlns:a16="http://schemas.microsoft.com/office/drawing/2014/main" id="{8472FC98-337B-28EB-644B-A9C6803104E8}"/>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9366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B09F11-663B-C12F-7755-4BD457C1A78E}"/>
              </a:ext>
            </a:extLst>
          </p:cNvPr>
          <p:cNvSpPr>
            <a:spLocks noGrp="1"/>
          </p:cNvSpPr>
          <p:nvPr>
            <p:ph idx="1"/>
          </p:nvPr>
        </p:nvSpPr>
        <p:spPr>
          <a:xfrm>
            <a:off x="147638" y="1128713"/>
            <a:ext cx="5805487" cy="4801032"/>
          </a:xfrm>
        </p:spPr>
        <p:txBody>
          <a:bodyPr>
            <a:normAutofit fontScale="85000" lnSpcReduction="20000"/>
          </a:bodyPr>
          <a:lstStyle/>
          <a:p>
            <a:r>
              <a:rPr lang="en-IN" dirty="0"/>
              <a:t>Unstructured Models: Ignore sentence structure</a:t>
            </a:r>
          </a:p>
          <a:p>
            <a:pPr lvl="1"/>
            <a:r>
              <a:rPr lang="en-IN" dirty="0"/>
              <a:t>Simple Pooling Methods</a:t>
            </a:r>
          </a:p>
          <a:p>
            <a:pPr lvl="2"/>
            <a:r>
              <a:rPr lang="en-IN" dirty="0"/>
              <a:t>Average/max/</a:t>
            </a:r>
            <a:r>
              <a:rPr lang="en-IN" dirty="0" err="1"/>
              <a:t>concat</a:t>
            </a:r>
            <a:r>
              <a:rPr lang="en-IN" dirty="0"/>
              <a:t>(max, </a:t>
            </a:r>
            <a:r>
              <a:rPr lang="en-IN" dirty="0" err="1"/>
              <a:t>avg</a:t>
            </a:r>
            <a:r>
              <a:rPr lang="en-IN" dirty="0"/>
              <a:t>) pooling over word embeddings.</a:t>
            </a:r>
          </a:p>
          <a:p>
            <a:pPr lvl="1"/>
            <a:r>
              <a:rPr lang="en-IN" dirty="0"/>
              <a:t>Advanced Pooling Methods</a:t>
            </a:r>
          </a:p>
          <a:p>
            <a:pPr lvl="2"/>
            <a:r>
              <a:rPr lang="en-IN" dirty="0" err="1"/>
              <a:t>FastSent</a:t>
            </a:r>
            <a:r>
              <a:rPr lang="en-IN" dirty="0"/>
              <a:t> (Hill, Cho, and Korhonen 2016) sums word embeddings in a sentence as its representation to predict the surrounding sentences. </a:t>
            </a:r>
          </a:p>
          <a:p>
            <a:pPr lvl="2"/>
            <a:r>
              <a:rPr lang="en-IN" dirty="0"/>
              <a:t>SIF (Arora, Liang, and Ma 2016) adapts the naïve averaging of word embeddings to weighted averaging.</a:t>
            </a:r>
          </a:p>
          <a:p>
            <a:r>
              <a:rPr lang="en-IN" dirty="0"/>
              <a:t>Structured Models</a:t>
            </a:r>
          </a:p>
          <a:p>
            <a:pPr lvl="1"/>
            <a:r>
              <a:rPr lang="en-IN" dirty="0"/>
              <a:t>Unsupervised Methods: Skip-thought, </a:t>
            </a:r>
            <a:r>
              <a:rPr lang="en-IN" dirty="0" err="1"/>
              <a:t>QuickThought</a:t>
            </a:r>
            <a:r>
              <a:rPr lang="en-IN" dirty="0"/>
              <a:t>. </a:t>
            </a:r>
          </a:p>
          <a:p>
            <a:pPr lvl="1"/>
            <a:r>
              <a:rPr lang="en-IN" dirty="0"/>
              <a:t>Supervised Methods: </a:t>
            </a:r>
            <a:r>
              <a:rPr lang="en-IN" dirty="0" err="1"/>
              <a:t>InferSent</a:t>
            </a:r>
            <a:r>
              <a:rPr lang="en-IN" dirty="0"/>
              <a:t>, </a:t>
            </a:r>
            <a:r>
              <a:rPr lang="en-IN" dirty="0" err="1"/>
              <a:t>GenSen</a:t>
            </a:r>
            <a:r>
              <a:rPr lang="en-IN" dirty="0"/>
              <a:t> (Subramanian et al. 2018), Universal Sentence Encoder</a:t>
            </a:r>
          </a:p>
          <a:p>
            <a:endParaRPr lang="en-IN" dirty="0"/>
          </a:p>
        </p:txBody>
      </p:sp>
      <p:sp>
        <p:nvSpPr>
          <p:cNvPr id="5" name="Slide Number Placeholder 4">
            <a:extLst>
              <a:ext uri="{FF2B5EF4-FFF2-40B4-BE49-F238E27FC236}">
                <a16:creationId xmlns:a16="http://schemas.microsoft.com/office/drawing/2014/main" id="{98CA9914-A4C9-ECFA-47F2-9874E645FA76}"/>
              </a:ext>
            </a:extLst>
          </p:cNvPr>
          <p:cNvSpPr>
            <a:spLocks noGrp="1"/>
          </p:cNvSpPr>
          <p:nvPr>
            <p:ph type="sldNum" sz="quarter" idx="12"/>
          </p:nvPr>
        </p:nvSpPr>
        <p:spPr/>
        <p:txBody>
          <a:bodyPr/>
          <a:lstStyle/>
          <a:p>
            <a:fld id="{AE17A532-D286-470D-AE82-1500C848B688}" type="slidenum">
              <a:rPr lang="en-US" smtClean="0"/>
              <a:pPr/>
              <a:t>25</a:t>
            </a:fld>
            <a:endParaRPr lang="en-US" dirty="0"/>
          </a:p>
        </p:txBody>
      </p:sp>
      <p:sp>
        <p:nvSpPr>
          <p:cNvPr id="7" name="Content Placeholder 6">
            <a:extLst>
              <a:ext uri="{FF2B5EF4-FFF2-40B4-BE49-F238E27FC236}">
                <a16:creationId xmlns:a16="http://schemas.microsoft.com/office/drawing/2014/main" id="{291C4FFC-D8BF-4879-BFB0-469A16CC002F}"/>
              </a:ext>
            </a:extLst>
          </p:cNvPr>
          <p:cNvSpPr>
            <a:spLocks noGrp="1"/>
          </p:cNvSpPr>
          <p:nvPr>
            <p:ph idx="4294967295"/>
          </p:nvPr>
        </p:nvSpPr>
        <p:spPr>
          <a:xfrm>
            <a:off x="147638" y="6084916"/>
            <a:ext cx="11891962" cy="447659"/>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2"/>
              </a:rPr>
              <a:t>Toneva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Mariya</a:t>
            </a:r>
            <a:r>
              <a:rPr lang="en-IN" b="0" i="0" dirty="0">
                <a:solidFill>
                  <a:srgbClr val="222222"/>
                </a:solidFill>
                <a:effectLst/>
                <a:latin typeface="Arial" panose="020B0604020202020204" pitchFamily="34" charset="0"/>
                <a:hlinkClick r:id="rId2"/>
              </a:rPr>
              <a:t>, and Leila </a:t>
            </a: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"Interpreting and improving natural-language processing (in machines) with natural language-processing (in the brain)." </a:t>
            </a:r>
            <a:r>
              <a:rPr lang="en-IN" b="0" i="1" dirty="0">
                <a:solidFill>
                  <a:srgbClr val="222222"/>
                </a:solidFill>
                <a:effectLst/>
                <a:latin typeface="Arial" panose="020B0604020202020204" pitchFamily="34" charset="0"/>
                <a:hlinkClick r:id="rId2"/>
              </a:rPr>
              <a:t>Advances in Neural Information Processing Systems</a:t>
            </a:r>
            <a:r>
              <a:rPr lang="en-IN" b="0" i="0" dirty="0">
                <a:solidFill>
                  <a:srgbClr val="222222"/>
                </a:solidFill>
                <a:effectLst/>
                <a:latin typeface="Arial" panose="020B0604020202020204" pitchFamily="34" charset="0"/>
                <a:hlinkClick r:id="rId2"/>
              </a:rPr>
              <a:t> 32 (2019).</a:t>
            </a:r>
            <a:endParaRPr lang="en-IN" b="0" i="0" dirty="0">
              <a:solidFill>
                <a:srgbClr val="222222"/>
              </a:solidFill>
              <a:effectLst/>
              <a:latin typeface="Arial" panose="020B0604020202020204" pitchFamily="34" charset="0"/>
            </a:endParaRPr>
          </a:p>
          <a:p>
            <a:pPr marL="0" indent="0">
              <a:buNone/>
            </a:pPr>
            <a:r>
              <a:rPr lang="en-IN" b="0" i="0" dirty="0">
                <a:solidFill>
                  <a:srgbClr val="222222"/>
                </a:solidFill>
                <a:effectLst/>
                <a:latin typeface="Arial" panose="020B0604020202020204" pitchFamily="34" charset="0"/>
                <a:hlinkClick r:id="rId3"/>
              </a:rPr>
              <a:t>Sun, </a:t>
            </a:r>
            <a:r>
              <a:rPr lang="en-IN" b="0" i="0" dirty="0" err="1">
                <a:solidFill>
                  <a:srgbClr val="222222"/>
                </a:solidFill>
                <a:effectLst/>
                <a:latin typeface="Arial" panose="020B0604020202020204" pitchFamily="34" charset="0"/>
                <a:hlinkClick r:id="rId3"/>
              </a:rPr>
              <a:t>Jingyuan</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Shaonan</a:t>
            </a:r>
            <a:r>
              <a:rPr lang="en-IN" b="0" i="0" dirty="0">
                <a:solidFill>
                  <a:srgbClr val="222222"/>
                </a:solidFill>
                <a:effectLst/>
                <a:latin typeface="Arial" panose="020B0604020202020204" pitchFamily="34" charset="0"/>
                <a:hlinkClick r:id="rId3"/>
              </a:rPr>
              <a:t> Wang, </a:t>
            </a:r>
            <a:r>
              <a:rPr lang="en-IN" b="0" i="0" dirty="0" err="1">
                <a:solidFill>
                  <a:srgbClr val="222222"/>
                </a:solidFill>
                <a:effectLst/>
                <a:latin typeface="Arial" panose="020B0604020202020204" pitchFamily="34" charset="0"/>
                <a:hlinkClick r:id="rId3"/>
              </a:rPr>
              <a:t>Jiajun</a:t>
            </a:r>
            <a:r>
              <a:rPr lang="en-IN" b="0" i="0" dirty="0">
                <a:solidFill>
                  <a:srgbClr val="222222"/>
                </a:solidFill>
                <a:effectLst/>
                <a:latin typeface="Arial" panose="020B0604020202020204" pitchFamily="34" charset="0"/>
                <a:hlinkClick r:id="rId3"/>
              </a:rPr>
              <a:t> Zhang, and </a:t>
            </a:r>
            <a:r>
              <a:rPr lang="en-IN" b="0" i="0" dirty="0" err="1">
                <a:solidFill>
                  <a:srgbClr val="222222"/>
                </a:solidFill>
                <a:effectLst/>
                <a:latin typeface="Arial" panose="020B0604020202020204" pitchFamily="34" charset="0"/>
                <a:hlinkClick r:id="rId3"/>
              </a:rPr>
              <a:t>Chengqing</a:t>
            </a:r>
            <a:r>
              <a:rPr lang="en-IN" b="0" i="0" dirty="0">
                <a:solidFill>
                  <a:srgbClr val="222222"/>
                </a:solidFill>
                <a:effectLst/>
                <a:latin typeface="Arial" panose="020B0604020202020204" pitchFamily="34" charset="0"/>
                <a:hlinkClick r:id="rId3"/>
              </a:rPr>
              <a:t> Zong. "Towards sentence-level brain decoding with distributed representations." In </a:t>
            </a:r>
            <a:r>
              <a:rPr lang="en-IN" b="0" i="1" dirty="0">
                <a:solidFill>
                  <a:srgbClr val="222222"/>
                </a:solidFill>
                <a:effectLst/>
                <a:latin typeface="Arial" panose="020B0604020202020204" pitchFamily="34" charset="0"/>
                <a:hlinkClick r:id="rId3"/>
              </a:rPr>
              <a:t>Proceedings of the AAAI Conference on Artificial Intelligence</a:t>
            </a:r>
            <a:r>
              <a:rPr lang="en-IN" b="0" i="0" dirty="0">
                <a:solidFill>
                  <a:srgbClr val="222222"/>
                </a:solidFill>
                <a:effectLst/>
                <a:latin typeface="Arial" panose="020B0604020202020204" pitchFamily="34" charset="0"/>
                <a:hlinkClick r:id="rId3"/>
              </a:rPr>
              <a:t>, vol. 33, no. 01, pp. 7047-7054. 2019.</a:t>
            </a:r>
            <a:endParaRPr lang="en-IN" dirty="0"/>
          </a:p>
          <a:p>
            <a:pPr marL="0" indent="0">
              <a:buNone/>
            </a:pPr>
            <a:endParaRPr lang="en-IN" dirty="0"/>
          </a:p>
          <a:p>
            <a:pPr marL="0" indent="0">
              <a:buNone/>
            </a:pPr>
            <a:endParaRPr lang="en-IN" dirty="0"/>
          </a:p>
          <a:p>
            <a:pPr marL="0" indent="0">
              <a:buNone/>
            </a:pPr>
            <a:endParaRPr lang="en-IN" dirty="0"/>
          </a:p>
        </p:txBody>
      </p:sp>
      <p:sp>
        <p:nvSpPr>
          <p:cNvPr id="2" name="Title 1">
            <a:extLst>
              <a:ext uri="{FF2B5EF4-FFF2-40B4-BE49-F238E27FC236}">
                <a16:creationId xmlns:a16="http://schemas.microsoft.com/office/drawing/2014/main" id="{B30F634E-DA64-E256-9AEA-CCD8AF38B9D9}"/>
              </a:ext>
            </a:extLst>
          </p:cNvPr>
          <p:cNvSpPr>
            <a:spLocks noGrp="1"/>
          </p:cNvSpPr>
          <p:nvPr>
            <p:ph type="title"/>
          </p:nvPr>
        </p:nvSpPr>
        <p:spPr/>
        <p:txBody>
          <a:bodyPr/>
          <a:lstStyle/>
          <a:p>
            <a:r>
              <a:rPr lang="en-US" dirty="0"/>
              <a:t>DL Representations: Using sentence embeddings</a:t>
            </a:r>
            <a:endParaRPr lang="en-IN" dirty="0"/>
          </a:p>
        </p:txBody>
      </p:sp>
      <p:pic>
        <p:nvPicPr>
          <p:cNvPr id="10" name="Content Placeholder 9">
            <a:extLst>
              <a:ext uri="{FF2B5EF4-FFF2-40B4-BE49-F238E27FC236}">
                <a16:creationId xmlns:a16="http://schemas.microsoft.com/office/drawing/2014/main" id="{D3F4C7A3-3AD8-221F-BDFF-87A0A81B3804}"/>
              </a:ext>
            </a:extLst>
          </p:cNvPr>
          <p:cNvPicPr>
            <a:picLocks noGrp="1" noChangeAspect="1"/>
          </p:cNvPicPr>
          <p:nvPr>
            <p:ph idx="14"/>
          </p:nvPr>
        </p:nvPicPr>
        <p:blipFill>
          <a:blip r:embed="rId4"/>
          <a:stretch>
            <a:fillRect/>
          </a:stretch>
        </p:blipFill>
        <p:spPr>
          <a:xfrm>
            <a:off x="6894363" y="1082042"/>
            <a:ext cx="4663098" cy="2640683"/>
          </a:xfrm>
          <a:prstGeom prst="rect">
            <a:avLst/>
          </a:prstGeom>
        </p:spPr>
      </p:pic>
      <p:pic>
        <p:nvPicPr>
          <p:cNvPr id="11" name="Content Placeholder 8">
            <a:extLst>
              <a:ext uri="{FF2B5EF4-FFF2-40B4-BE49-F238E27FC236}">
                <a16:creationId xmlns:a16="http://schemas.microsoft.com/office/drawing/2014/main" id="{987FE8C5-72DB-5997-5B62-8C323779BF32}"/>
              </a:ext>
            </a:extLst>
          </p:cNvPr>
          <p:cNvPicPr>
            <a:picLocks noChangeAspect="1"/>
          </p:cNvPicPr>
          <p:nvPr/>
        </p:nvPicPr>
        <p:blipFill rotWithShape="1">
          <a:blip r:embed="rId5"/>
          <a:srcRect r="31133" b="23468"/>
          <a:stretch/>
        </p:blipFill>
        <p:spPr>
          <a:xfrm>
            <a:off x="6830681" y="3928862"/>
            <a:ext cx="4731299" cy="2063231"/>
          </a:xfrm>
          <a:prstGeom prst="rect">
            <a:avLst/>
          </a:prstGeom>
        </p:spPr>
      </p:pic>
      <p:sp>
        <p:nvSpPr>
          <p:cNvPr id="6" name="Footer Placeholder 4">
            <a:extLst>
              <a:ext uri="{FF2B5EF4-FFF2-40B4-BE49-F238E27FC236}">
                <a16:creationId xmlns:a16="http://schemas.microsoft.com/office/drawing/2014/main" id="{E729935D-F0FB-1E94-A62F-661E716B4BEE}"/>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6786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724F-4624-3E6E-4229-BF8395BBBC15}"/>
              </a:ext>
            </a:extLst>
          </p:cNvPr>
          <p:cNvSpPr>
            <a:spLocks noGrp="1"/>
          </p:cNvSpPr>
          <p:nvPr>
            <p:ph type="sldNum" sz="quarter" idx="12"/>
          </p:nvPr>
        </p:nvSpPr>
        <p:spPr/>
        <p:txBody>
          <a:bodyPr/>
          <a:lstStyle/>
          <a:p>
            <a:fld id="{AE17A532-D286-470D-AE82-1500C848B688}" type="slidenum">
              <a:rPr lang="en-US" smtClean="0"/>
              <a:pPr/>
              <a:t>26</a:t>
            </a:fld>
            <a:endParaRPr lang="en-US" dirty="0"/>
          </a:p>
        </p:txBody>
      </p:sp>
      <p:sp>
        <p:nvSpPr>
          <p:cNvPr id="5" name="Content Placeholder 4">
            <a:extLst>
              <a:ext uri="{FF2B5EF4-FFF2-40B4-BE49-F238E27FC236}">
                <a16:creationId xmlns:a16="http://schemas.microsoft.com/office/drawing/2014/main" id="{6E0B1622-B4E4-C407-6C3B-6D57D5973B2D}"/>
              </a:ext>
            </a:extLst>
          </p:cNvPr>
          <p:cNvSpPr>
            <a:spLocks noGrp="1"/>
          </p:cNvSpPr>
          <p:nvPr>
            <p:ph idx="4294967295"/>
          </p:nvPr>
        </p:nvSpPr>
        <p:spPr>
          <a:xfrm>
            <a:off x="147638" y="6081439"/>
            <a:ext cx="11891962" cy="451136"/>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2"/>
              </a:rPr>
              <a:t>Toneva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Mariya</a:t>
            </a:r>
            <a:r>
              <a:rPr lang="en-IN" b="0" i="0" dirty="0">
                <a:solidFill>
                  <a:srgbClr val="222222"/>
                </a:solidFill>
                <a:effectLst/>
                <a:latin typeface="Arial" panose="020B0604020202020204" pitchFamily="34" charset="0"/>
                <a:hlinkClick r:id="rId2"/>
              </a:rPr>
              <a:t>, and Leila </a:t>
            </a: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"Interpreting and improving natural-language processing (in machines) with natural language-processing (in the brain)." </a:t>
            </a:r>
            <a:r>
              <a:rPr lang="en-IN" b="0" i="1" dirty="0">
                <a:solidFill>
                  <a:srgbClr val="222222"/>
                </a:solidFill>
                <a:effectLst/>
                <a:latin typeface="Arial" panose="020B0604020202020204" pitchFamily="34" charset="0"/>
                <a:hlinkClick r:id="rId2"/>
              </a:rPr>
              <a:t>Advances in Neural Information Processing Systems</a:t>
            </a:r>
            <a:r>
              <a:rPr lang="en-IN" b="0" i="0" dirty="0">
                <a:solidFill>
                  <a:srgbClr val="222222"/>
                </a:solidFill>
                <a:effectLst/>
                <a:latin typeface="Arial" panose="020B0604020202020204" pitchFamily="34" charset="0"/>
                <a:hlinkClick r:id="rId2"/>
              </a:rPr>
              <a:t> 32 (2019).</a:t>
            </a:r>
            <a:endParaRPr lang="en-IN" b="0" i="0" dirty="0">
              <a:solidFill>
                <a:srgbClr val="222222"/>
              </a:solidFill>
              <a:effectLst/>
              <a:latin typeface="Arial" panose="020B0604020202020204" pitchFamily="34" charset="0"/>
            </a:endParaRPr>
          </a:p>
          <a:p>
            <a:pPr marL="0" indent="0">
              <a:buNone/>
            </a:pPr>
            <a:r>
              <a:rPr lang="en-IN" b="0" i="0" dirty="0">
                <a:solidFill>
                  <a:srgbClr val="222222"/>
                </a:solidFill>
                <a:effectLst/>
                <a:latin typeface="Arial" panose="020B0604020202020204" pitchFamily="34" charset="0"/>
                <a:hlinkClick r:id="rId3"/>
              </a:rPr>
              <a:t>Sun, </a:t>
            </a:r>
            <a:r>
              <a:rPr lang="en-IN" b="0" i="0" dirty="0" err="1">
                <a:solidFill>
                  <a:srgbClr val="222222"/>
                </a:solidFill>
                <a:effectLst/>
                <a:latin typeface="Arial" panose="020B0604020202020204" pitchFamily="34" charset="0"/>
                <a:hlinkClick r:id="rId3"/>
              </a:rPr>
              <a:t>Jingyuan</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Shaonan</a:t>
            </a:r>
            <a:r>
              <a:rPr lang="en-IN" b="0" i="0" dirty="0">
                <a:solidFill>
                  <a:srgbClr val="222222"/>
                </a:solidFill>
                <a:effectLst/>
                <a:latin typeface="Arial" panose="020B0604020202020204" pitchFamily="34" charset="0"/>
                <a:hlinkClick r:id="rId3"/>
              </a:rPr>
              <a:t> Wang, </a:t>
            </a:r>
            <a:r>
              <a:rPr lang="en-IN" b="0" i="0" dirty="0" err="1">
                <a:solidFill>
                  <a:srgbClr val="222222"/>
                </a:solidFill>
                <a:effectLst/>
                <a:latin typeface="Arial" panose="020B0604020202020204" pitchFamily="34" charset="0"/>
                <a:hlinkClick r:id="rId3"/>
              </a:rPr>
              <a:t>Jiajun</a:t>
            </a:r>
            <a:r>
              <a:rPr lang="en-IN" b="0" i="0" dirty="0">
                <a:solidFill>
                  <a:srgbClr val="222222"/>
                </a:solidFill>
                <a:effectLst/>
                <a:latin typeface="Arial" panose="020B0604020202020204" pitchFamily="34" charset="0"/>
                <a:hlinkClick r:id="rId3"/>
              </a:rPr>
              <a:t> Zhang, and </a:t>
            </a:r>
            <a:r>
              <a:rPr lang="en-IN" b="0" i="0" dirty="0" err="1">
                <a:solidFill>
                  <a:srgbClr val="222222"/>
                </a:solidFill>
                <a:effectLst/>
                <a:latin typeface="Arial" panose="020B0604020202020204" pitchFamily="34" charset="0"/>
                <a:hlinkClick r:id="rId3"/>
              </a:rPr>
              <a:t>Chengqing</a:t>
            </a:r>
            <a:r>
              <a:rPr lang="en-IN" b="0" i="0" dirty="0">
                <a:solidFill>
                  <a:srgbClr val="222222"/>
                </a:solidFill>
                <a:effectLst/>
                <a:latin typeface="Arial" panose="020B0604020202020204" pitchFamily="34" charset="0"/>
                <a:hlinkClick r:id="rId3"/>
              </a:rPr>
              <a:t> Zong. "Neural encoding and decoding with distributed sentence representations." </a:t>
            </a:r>
            <a:r>
              <a:rPr lang="en-IN" b="0" i="1" dirty="0">
                <a:solidFill>
                  <a:srgbClr val="222222"/>
                </a:solidFill>
                <a:effectLst/>
                <a:latin typeface="Arial" panose="020B0604020202020204" pitchFamily="34" charset="0"/>
                <a:hlinkClick r:id="rId3"/>
              </a:rPr>
              <a:t>IEEE Transactions on Neural Networks and Learning Systems</a:t>
            </a:r>
            <a:r>
              <a:rPr lang="en-IN" b="0" i="0" dirty="0">
                <a:solidFill>
                  <a:srgbClr val="222222"/>
                </a:solidFill>
                <a:effectLst/>
                <a:latin typeface="Arial" panose="020B0604020202020204" pitchFamily="34" charset="0"/>
                <a:hlinkClick r:id="rId3"/>
              </a:rPr>
              <a:t> 32, no. 2 (2020): 589-603.</a:t>
            </a:r>
            <a:endParaRPr lang="en-IN" dirty="0"/>
          </a:p>
          <a:p>
            <a:pPr marL="0" indent="0">
              <a:buNone/>
            </a:pPr>
            <a:endParaRPr lang="en-IN" dirty="0"/>
          </a:p>
          <a:p>
            <a:pPr marL="0" indent="0">
              <a:buNone/>
            </a:pPr>
            <a:endParaRPr lang="en-IN" dirty="0"/>
          </a:p>
          <a:p>
            <a:pPr marL="0" indent="0">
              <a:buNone/>
            </a:pPr>
            <a:endParaRPr lang="en-IN" dirty="0"/>
          </a:p>
        </p:txBody>
      </p:sp>
      <p:sp>
        <p:nvSpPr>
          <p:cNvPr id="7" name="Title 6">
            <a:extLst>
              <a:ext uri="{FF2B5EF4-FFF2-40B4-BE49-F238E27FC236}">
                <a16:creationId xmlns:a16="http://schemas.microsoft.com/office/drawing/2014/main" id="{6940BBE0-3129-791F-F0E5-3ADEF3D0DB2D}"/>
              </a:ext>
            </a:extLst>
          </p:cNvPr>
          <p:cNvSpPr>
            <a:spLocks noGrp="1"/>
          </p:cNvSpPr>
          <p:nvPr>
            <p:ph type="title"/>
          </p:nvPr>
        </p:nvSpPr>
        <p:spPr/>
        <p:txBody>
          <a:bodyPr>
            <a:normAutofit fontScale="90000"/>
          </a:bodyPr>
          <a:lstStyle/>
          <a:p>
            <a:r>
              <a:rPr lang="en-US" dirty="0"/>
              <a:t>DL Representations: Transformer-based methods for text stimuli (Layer #, context length, architecture)</a:t>
            </a:r>
            <a:endParaRPr lang="en-IN" dirty="0"/>
          </a:p>
        </p:txBody>
      </p:sp>
      <p:pic>
        <p:nvPicPr>
          <p:cNvPr id="8" name="Content Placeholder 8">
            <a:extLst>
              <a:ext uri="{FF2B5EF4-FFF2-40B4-BE49-F238E27FC236}">
                <a16:creationId xmlns:a16="http://schemas.microsoft.com/office/drawing/2014/main" id="{9C53319F-1C50-1F82-FE1B-2A26F65A2ED1}"/>
              </a:ext>
            </a:extLst>
          </p:cNvPr>
          <p:cNvPicPr>
            <a:picLocks noGrp="1" noChangeAspect="1"/>
          </p:cNvPicPr>
          <p:nvPr>
            <p:ph idx="14"/>
          </p:nvPr>
        </p:nvPicPr>
        <p:blipFill>
          <a:blip r:embed="rId4"/>
          <a:stretch>
            <a:fillRect/>
          </a:stretch>
        </p:blipFill>
        <p:spPr>
          <a:xfrm>
            <a:off x="47525" y="1070776"/>
            <a:ext cx="6005711" cy="3849815"/>
          </a:xfrm>
        </p:spPr>
      </p:pic>
      <p:sp>
        <p:nvSpPr>
          <p:cNvPr id="9" name="Content Placeholder 1">
            <a:extLst>
              <a:ext uri="{FF2B5EF4-FFF2-40B4-BE49-F238E27FC236}">
                <a16:creationId xmlns:a16="http://schemas.microsoft.com/office/drawing/2014/main" id="{B3FFBC5E-22B3-9468-F0BB-33D2CF539F3F}"/>
              </a:ext>
            </a:extLst>
          </p:cNvPr>
          <p:cNvSpPr txBox="1">
            <a:spLocks/>
          </p:cNvSpPr>
          <p:nvPr/>
        </p:nvSpPr>
        <p:spPr>
          <a:xfrm>
            <a:off x="147637" y="5025491"/>
            <a:ext cx="5805487" cy="100312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IN" sz="1400" b="1" dirty="0"/>
              <a:t>Transformer-XL is the only model that continues to increase performance as the context length is increased. In all networks, the middle layers perform the best for contexts longer than 15 words. The deepest layers across all networks show a sharp increase in performance at short-range context (fewer than 10 words), followed by a decrease in performance. [</a:t>
            </a:r>
            <a:r>
              <a:rPr lang="en-IN" sz="1400" b="1" dirty="0" err="1"/>
              <a:t>Toneva</a:t>
            </a:r>
            <a:r>
              <a:rPr lang="en-IN" sz="1400" b="1" dirty="0"/>
              <a:t> and </a:t>
            </a:r>
            <a:r>
              <a:rPr lang="en-IN" sz="1400" b="1" dirty="0" err="1"/>
              <a:t>Wehbe</a:t>
            </a:r>
            <a:r>
              <a:rPr lang="en-IN" sz="1400" b="1" dirty="0"/>
              <a:t>, 2019]</a:t>
            </a:r>
          </a:p>
        </p:txBody>
      </p:sp>
      <p:pic>
        <p:nvPicPr>
          <p:cNvPr id="14" name="Picture 13">
            <a:extLst>
              <a:ext uri="{FF2B5EF4-FFF2-40B4-BE49-F238E27FC236}">
                <a16:creationId xmlns:a16="http://schemas.microsoft.com/office/drawing/2014/main" id="{B4A05F21-4CDB-2A6A-B27D-C277E04DCEEB}"/>
              </a:ext>
            </a:extLst>
          </p:cNvPr>
          <p:cNvPicPr>
            <a:picLocks noChangeAspect="1"/>
          </p:cNvPicPr>
          <p:nvPr/>
        </p:nvPicPr>
        <p:blipFill>
          <a:blip r:embed="rId5"/>
          <a:stretch>
            <a:fillRect/>
          </a:stretch>
        </p:blipFill>
        <p:spPr>
          <a:xfrm>
            <a:off x="7125210" y="1070776"/>
            <a:ext cx="4379605" cy="3155335"/>
          </a:xfrm>
          <a:prstGeom prst="rect">
            <a:avLst/>
          </a:prstGeom>
        </p:spPr>
      </p:pic>
      <p:pic>
        <p:nvPicPr>
          <p:cNvPr id="18" name="Picture 17">
            <a:extLst>
              <a:ext uri="{FF2B5EF4-FFF2-40B4-BE49-F238E27FC236}">
                <a16:creationId xmlns:a16="http://schemas.microsoft.com/office/drawing/2014/main" id="{35F3384D-8D58-81E0-2126-A03E9DBB6F75}"/>
              </a:ext>
            </a:extLst>
          </p:cNvPr>
          <p:cNvPicPr>
            <a:picLocks noChangeAspect="1"/>
          </p:cNvPicPr>
          <p:nvPr/>
        </p:nvPicPr>
        <p:blipFill>
          <a:blip r:embed="rId6"/>
          <a:stretch>
            <a:fillRect/>
          </a:stretch>
        </p:blipFill>
        <p:spPr>
          <a:xfrm>
            <a:off x="6238878" y="4201318"/>
            <a:ext cx="5867021" cy="1827302"/>
          </a:xfrm>
          <a:prstGeom prst="rect">
            <a:avLst/>
          </a:prstGeom>
        </p:spPr>
      </p:pic>
      <p:sp>
        <p:nvSpPr>
          <p:cNvPr id="2" name="Footer Placeholder 4">
            <a:extLst>
              <a:ext uri="{FF2B5EF4-FFF2-40B4-BE49-F238E27FC236}">
                <a16:creationId xmlns:a16="http://schemas.microsoft.com/office/drawing/2014/main" id="{BB6B27CA-4612-A594-73FB-1C8681C0CFB5}"/>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520799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724F-4624-3E6E-4229-BF8395BBBC15}"/>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
        <p:nvSpPr>
          <p:cNvPr id="5" name="Content Placeholder 4">
            <a:extLst>
              <a:ext uri="{FF2B5EF4-FFF2-40B4-BE49-F238E27FC236}">
                <a16:creationId xmlns:a16="http://schemas.microsoft.com/office/drawing/2014/main" id="{6E0B1622-B4E4-C407-6C3B-6D57D5973B2D}"/>
              </a:ext>
            </a:extLst>
          </p:cNvPr>
          <p:cNvSpPr>
            <a:spLocks noGrp="1"/>
          </p:cNvSpPr>
          <p:nvPr>
            <p:ph idx="4294967295"/>
          </p:nvPr>
        </p:nvSpPr>
        <p:spPr>
          <a:xfrm>
            <a:off x="147638" y="6296025"/>
            <a:ext cx="11891962" cy="236550"/>
          </a:xfrm>
        </p:spPr>
        <p:txBody>
          <a:bodyPr>
            <a:normAutofit fontScale="47500" lnSpcReduction="20000"/>
          </a:bodyPr>
          <a:lstStyle/>
          <a:p>
            <a:pPr marL="0" indent="0">
              <a:buNone/>
            </a:pPr>
            <a:r>
              <a:rPr lang="en-IN" b="0" i="0" dirty="0">
                <a:solidFill>
                  <a:srgbClr val="222222"/>
                </a:solidFill>
                <a:effectLst/>
                <a:latin typeface="Arial" panose="020B0604020202020204" pitchFamily="34" charset="0"/>
                <a:hlinkClick r:id="rId2"/>
              </a:rPr>
              <a:t>Gauthier, Jon, and Roger Levy. "Linking artificial and human neural representations of language." </a:t>
            </a:r>
            <a:r>
              <a:rPr lang="en-IN" b="0" i="1" dirty="0" err="1">
                <a:solidFill>
                  <a:srgbClr val="222222"/>
                </a:solidFill>
                <a:effectLst/>
                <a:latin typeface="Arial" panose="020B0604020202020204" pitchFamily="34" charset="0"/>
                <a:hlinkClick r:id="rId2"/>
              </a:rPr>
              <a:t>arXiv</a:t>
            </a:r>
            <a:r>
              <a:rPr lang="en-IN" b="0" i="1" dirty="0">
                <a:solidFill>
                  <a:srgbClr val="222222"/>
                </a:solidFill>
                <a:effectLst/>
                <a:latin typeface="Arial" panose="020B0604020202020204" pitchFamily="34" charset="0"/>
                <a:hlinkClick r:id="rId2"/>
              </a:rPr>
              <a:t> preprint arXiv:1910.01244</a:t>
            </a:r>
            <a:r>
              <a:rPr lang="en-IN" b="0" i="0" dirty="0">
                <a:solidFill>
                  <a:srgbClr val="222222"/>
                </a:solidFill>
                <a:effectLst/>
                <a:latin typeface="Arial" panose="020B0604020202020204" pitchFamily="34" charset="0"/>
                <a:hlinkClick r:id="rId2"/>
              </a:rPr>
              <a:t> (2019).</a:t>
            </a:r>
            <a:endParaRPr lang="en-IN" dirty="0"/>
          </a:p>
          <a:p>
            <a:pPr marL="0" indent="0">
              <a:buNone/>
            </a:pPr>
            <a:endParaRPr lang="en-IN" dirty="0"/>
          </a:p>
        </p:txBody>
      </p:sp>
      <p:sp>
        <p:nvSpPr>
          <p:cNvPr id="11" name="Content Placeholder 10">
            <a:extLst>
              <a:ext uri="{FF2B5EF4-FFF2-40B4-BE49-F238E27FC236}">
                <a16:creationId xmlns:a16="http://schemas.microsoft.com/office/drawing/2014/main" id="{48E91A75-8C4C-F399-0FCD-FAF78050B515}"/>
              </a:ext>
            </a:extLst>
          </p:cNvPr>
          <p:cNvSpPr>
            <a:spLocks noGrp="1"/>
          </p:cNvSpPr>
          <p:nvPr>
            <p:ph idx="14"/>
          </p:nvPr>
        </p:nvSpPr>
        <p:spPr>
          <a:xfrm>
            <a:off x="7304116" y="1128713"/>
            <a:ext cx="4735484" cy="5167312"/>
          </a:xfrm>
        </p:spPr>
        <p:txBody>
          <a:bodyPr>
            <a:normAutofit fontScale="92500"/>
          </a:bodyPr>
          <a:lstStyle/>
          <a:p>
            <a:pPr marL="285750" indent="-285750">
              <a:buFont typeface="Arial" panose="020B0604020202020204" pitchFamily="34" charset="0"/>
              <a:buChar char="•"/>
            </a:pPr>
            <a:r>
              <a:rPr lang="en-IN" sz="2800" dirty="0"/>
              <a:t>Scrambled LM</a:t>
            </a:r>
          </a:p>
          <a:p>
            <a:pPr marL="742950" lvl="1" indent="-285750"/>
            <a:r>
              <a:rPr lang="en-IN" dirty="0"/>
              <a:t>Randomly shuffle words from the corpus samples, to remove all first order cues to syntactic structure. </a:t>
            </a:r>
          </a:p>
          <a:p>
            <a:pPr marL="742950" lvl="1" indent="-285750"/>
            <a:r>
              <a:rPr lang="en-IN" dirty="0"/>
              <a:t>LM-scrambled: words are shuffled within sentences</a:t>
            </a:r>
          </a:p>
          <a:p>
            <a:pPr marL="742950" lvl="1" indent="-285750"/>
            <a:r>
              <a:rPr lang="en-IN" dirty="0"/>
              <a:t>LM-scrambled-para: words are shuffled within their containing paragraphs in the corpus.</a:t>
            </a:r>
          </a:p>
          <a:p>
            <a:pPr marL="285750" indent="-285750">
              <a:buFont typeface="Arial" panose="020B0604020202020204" pitchFamily="34" charset="0"/>
              <a:buChar char="•"/>
            </a:pPr>
            <a:r>
              <a:rPr lang="en-IN" sz="2800" dirty="0" err="1"/>
              <a:t>LM_</a:t>
            </a:r>
            <a:r>
              <a:rPr lang="en-IN" dirty="0" err="1"/>
              <a:t>pos</a:t>
            </a:r>
            <a:r>
              <a:rPr lang="en-IN" dirty="0"/>
              <a:t>: </a:t>
            </a:r>
            <a:r>
              <a:rPr lang="en-IN" sz="2800" dirty="0"/>
              <a:t>predict only the part of speech of a masked word, rather than the word itself. </a:t>
            </a:r>
          </a:p>
          <a:p>
            <a:pPr marL="285750" indent="-285750"/>
            <a:r>
              <a:rPr lang="en-IN" sz="2800" b="1" dirty="0"/>
              <a:t>Scrambled LMs work best!</a:t>
            </a:r>
          </a:p>
          <a:p>
            <a:pPr marL="285750" indent="-285750">
              <a:buFont typeface="Arial" panose="020B0604020202020204" pitchFamily="34" charset="0"/>
              <a:buChar char="•"/>
            </a:pPr>
            <a:endParaRPr lang="en-IN" dirty="0"/>
          </a:p>
        </p:txBody>
      </p:sp>
      <p:sp>
        <p:nvSpPr>
          <p:cNvPr id="7" name="Title 6">
            <a:extLst>
              <a:ext uri="{FF2B5EF4-FFF2-40B4-BE49-F238E27FC236}">
                <a16:creationId xmlns:a16="http://schemas.microsoft.com/office/drawing/2014/main" id="{6940BBE0-3129-791F-F0E5-3ADEF3D0DB2D}"/>
              </a:ext>
            </a:extLst>
          </p:cNvPr>
          <p:cNvSpPr>
            <a:spLocks noGrp="1"/>
          </p:cNvSpPr>
          <p:nvPr>
            <p:ph type="title"/>
          </p:nvPr>
        </p:nvSpPr>
        <p:spPr/>
        <p:txBody>
          <a:bodyPr>
            <a:normAutofit fontScale="90000"/>
          </a:bodyPr>
          <a:lstStyle/>
          <a:p>
            <a:r>
              <a:rPr lang="en-US" dirty="0"/>
              <a:t>DL Representations: Transformer-based methods for text stimuli (NLP task finetuning and scrambled LM)</a:t>
            </a:r>
            <a:endParaRPr lang="en-IN" dirty="0"/>
          </a:p>
        </p:txBody>
      </p:sp>
      <p:pic>
        <p:nvPicPr>
          <p:cNvPr id="13" name="Content Placeholder 10">
            <a:extLst>
              <a:ext uri="{FF2B5EF4-FFF2-40B4-BE49-F238E27FC236}">
                <a16:creationId xmlns:a16="http://schemas.microsoft.com/office/drawing/2014/main" id="{60BB38AC-83E2-051D-B357-C36A8FDE5150}"/>
              </a:ext>
            </a:extLst>
          </p:cNvPr>
          <p:cNvPicPr>
            <a:picLocks noChangeAspect="1"/>
          </p:cNvPicPr>
          <p:nvPr/>
        </p:nvPicPr>
        <p:blipFill>
          <a:blip r:embed="rId3"/>
          <a:stretch>
            <a:fillRect/>
          </a:stretch>
        </p:blipFill>
        <p:spPr>
          <a:xfrm>
            <a:off x="155520" y="1080323"/>
            <a:ext cx="3019942" cy="2842298"/>
          </a:xfrm>
          <a:prstGeom prst="rect">
            <a:avLst/>
          </a:prstGeom>
        </p:spPr>
      </p:pic>
      <p:pic>
        <p:nvPicPr>
          <p:cNvPr id="15" name="Picture 14">
            <a:extLst>
              <a:ext uri="{FF2B5EF4-FFF2-40B4-BE49-F238E27FC236}">
                <a16:creationId xmlns:a16="http://schemas.microsoft.com/office/drawing/2014/main" id="{CD9A26C6-BF4F-D594-CAB0-5D3AE27345C5}"/>
              </a:ext>
            </a:extLst>
          </p:cNvPr>
          <p:cNvPicPr>
            <a:picLocks noChangeAspect="1"/>
          </p:cNvPicPr>
          <p:nvPr/>
        </p:nvPicPr>
        <p:blipFill>
          <a:blip r:embed="rId4"/>
          <a:stretch>
            <a:fillRect/>
          </a:stretch>
        </p:blipFill>
        <p:spPr>
          <a:xfrm>
            <a:off x="3413889" y="1181147"/>
            <a:ext cx="3781344" cy="2741474"/>
          </a:xfrm>
          <a:prstGeom prst="rect">
            <a:avLst/>
          </a:prstGeom>
        </p:spPr>
      </p:pic>
      <p:pic>
        <p:nvPicPr>
          <p:cNvPr id="16" name="Content Placeholder 2">
            <a:extLst>
              <a:ext uri="{FF2B5EF4-FFF2-40B4-BE49-F238E27FC236}">
                <a16:creationId xmlns:a16="http://schemas.microsoft.com/office/drawing/2014/main" id="{8E7A9096-0481-1584-99D3-883100605AD0}"/>
              </a:ext>
            </a:extLst>
          </p:cNvPr>
          <p:cNvPicPr>
            <a:picLocks noChangeAspect="1"/>
          </p:cNvPicPr>
          <p:nvPr/>
        </p:nvPicPr>
        <p:blipFill>
          <a:blip r:embed="rId5"/>
          <a:stretch>
            <a:fillRect/>
          </a:stretch>
        </p:blipFill>
        <p:spPr>
          <a:xfrm>
            <a:off x="394768" y="4060026"/>
            <a:ext cx="5805487" cy="2117724"/>
          </a:xfrm>
          <a:prstGeom prst="rect">
            <a:avLst/>
          </a:prstGeom>
        </p:spPr>
      </p:pic>
      <p:sp>
        <p:nvSpPr>
          <p:cNvPr id="2" name="Footer Placeholder 4">
            <a:extLst>
              <a:ext uri="{FF2B5EF4-FFF2-40B4-BE49-F238E27FC236}">
                <a16:creationId xmlns:a16="http://schemas.microsoft.com/office/drawing/2014/main" id="{03B5AA21-5EC2-CB71-6EE9-7C3B50510238}"/>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996775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7A1E4-1298-C94A-0BA8-40C65116F085}"/>
              </a:ext>
            </a:extLst>
          </p:cNvPr>
          <p:cNvSpPr>
            <a:spLocks noGrp="1"/>
          </p:cNvSpPr>
          <p:nvPr>
            <p:ph type="sldNum" sz="quarter" idx="12"/>
          </p:nvPr>
        </p:nvSpPr>
        <p:spPr/>
        <p:txBody>
          <a:bodyPr/>
          <a:lstStyle/>
          <a:p>
            <a:fld id="{AE17A532-D286-470D-AE82-1500C848B688}" type="slidenum">
              <a:rPr lang="en-US" smtClean="0"/>
              <a:pPr/>
              <a:t>28</a:t>
            </a:fld>
            <a:endParaRPr lang="en-US" dirty="0"/>
          </a:p>
        </p:txBody>
      </p:sp>
      <p:sp>
        <p:nvSpPr>
          <p:cNvPr id="5" name="Content Placeholder 4">
            <a:extLst>
              <a:ext uri="{FF2B5EF4-FFF2-40B4-BE49-F238E27FC236}">
                <a16:creationId xmlns:a16="http://schemas.microsoft.com/office/drawing/2014/main" id="{8CCD49D5-EF5D-16F0-8F49-B95D136988F5}"/>
              </a:ext>
            </a:extLst>
          </p:cNvPr>
          <p:cNvSpPr>
            <a:spLocks noGrp="1"/>
          </p:cNvSpPr>
          <p:nvPr>
            <p:ph idx="4294967295"/>
          </p:nvPr>
        </p:nvSpPr>
        <p:spPr>
          <a:xfrm>
            <a:off x="147638" y="6296025"/>
            <a:ext cx="11891962" cy="236550"/>
          </a:xfrm>
        </p:spPr>
        <p:txBody>
          <a:bodyPr>
            <a:normAutofit fontScale="25000" lnSpcReduction="20000"/>
          </a:bodyPr>
          <a:lstStyle/>
          <a:p>
            <a:pPr marL="0" indent="0">
              <a:buNone/>
            </a:pPr>
            <a:r>
              <a:rPr lang="en-IN" b="0" i="0" dirty="0">
                <a:solidFill>
                  <a:srgbClr val="222222"/>
                </a:solidFill>
                <a:effectLst/>
                <a:latin typeface="Arial" panose="020B0604020202020204" pitchFamily="34" charset="0"/>
                <a:hlinkClick r:id="rId2"/>
              </a:rPr>
              <a:t>Oota, Subba Reddy, Jashn Arora, Veeral Agarwal, Mounika </a:t>
            </a:r>
            <a:r>
              <a:rPr lang="en-IN" b="0" i="0" dirty="0" err="1">
                <a:solidFill>
                  <a:srgbClr val="222222"/>
                </a:solidFill>
                <a:effectLst/>
                <a:latin typeface="Arial" panose="020B0604020202020204" pitchFamily="34" charset="0"/>
                <a:hlinkClick r:id="rId2"/>
              </a:rPr>
              <a:t>Marreddy</a:t>
            </a:r>
            <a:r>
              <a:rPr lang="en-IN" b="0" i="0" dirty="0">
                <a:solidFill>
                  <a:srgbClr val="222222"/>
                </a:solidFill>
                <a:effectLst/>
                <a:latin typeface="Arial" panose="020B0604020202020204" pitchFamily="34" charset="0"/>
                <a:hlinkClick r:id="rId2"/>
              </a:rPr>
              <a:t>, Manish Gupta, and Bapi Raju </a:t>
            </a:r>
            <a:r>
              <a:rPr lang="en-IN" b="0" i="0" dirty="0" err="1">
                <a:solidFill>
                  <a:srgbClr val="222222"/>
                </a:solidFill>
                <a:effectLst/>
                <a:latin typeface="Arial" panose="020B0604020202020204" pitchFamily="34" charset="0"/>
                <a:hlinkClick r:id="rId2"/>
              </a:rPr>
              <a:t>Surampudi</a:t>
            </a:r>
            <a:r>
              <a:rPr lang="en-IN" b="0" i="0" dirty="0">
                <a:solidFill>
                  <a:srgbClr val="222222"/>
                </a:solidFill>
                <a:effectLst/>
                <a:latin typeface="Arial" panose="020B0604020202020204" pitchFamily="34" charset="0"/>
                <a:hlinkClick r:id="rId2"/>
              </a:rPr>
              <a:t>. "Neural Language </a:t>
            </a:r>
            <a:r>
              <a:rPr lang="en-IN" b="0" i="0" dirty="0" err="1">
                <a:solidFill>
                  <a:srgbClr val="222222"/>
                </a:solidFill>
                <a:effectLst/>
                <a:latin typeface="Arial" panose="020B0604020202020204" pitchFamily="34" charset="0"/>
                <a:hlinkClick r:id="rId2"/>
              </a:rPr>
              <a:t>Taskonomy</a:t>
            </a:r>
            <a:r>
              <a:rPr lang="en-IN" b="0" i="0" dirty="0">
                <a:solidFill>
                  <a:srgbClr val="222222"/>
                </a:solidFill>
                <a:effectLst/>
                <a:latin typeface="Arial" panose="020B0604020202020204" pitchFamily="34" charset="0"/>
                <a:hlinkClick r:id="rId2"/>
              </a:rPr>
              <a:t>: Which NLP Tasks are the most Predictive of fMRI Brain Activity?." </a:t>
            </a:r>
            <a:r>
              <a:rPr lang="en-IN" b="0" i="1" dirty="0" err="1">
                <a:solidFill>
                  <a:srgbClr val="222222"/>
                </a:solidFill>
                <a:effectLst/>
                <a:latin typeface="Arial" panose="020B0604020202020204" pitchFamily="34" charset="0"/>
                <a:hlinkClick r:id="rId2"/>
              </a:rPr>
              <a:t>arXiv</a:t>
            </a:r>
            <a:r>
              <a:rPr lang="en-IN" b="0" i="1" dirty="0">
                <a:solidFill>
                  <a:srgbClr val="222222"/>
                </a:solidFill>
                <a:effectLst/>
                <a:latin typeface="Arial" panose="020B0604020202020204" pitchFamily="34" charset="0"/>
                <a:hlinkClick r:id="rId2"/>
              </a:rPr>
              <a:t> preprint arXiv:2205.01404</a:t>
            </a:r>
            <a:r>
              <a:rPr lang="en-IN" b="0" i="0" dirty="0">
                <a:solidFill>
                  <a:srgbClr val="222222"/>
                </a:solidFill>
                <a:effectLst/>
                <a:latin typeface="Arial" panose="020B0604020202020204" pitchFamily="34" charset="0"/>
                <a:hlinkClick r:id="rId2"/>
              </a:rPr>
              <a:t> (2022).</a:t>
            </a:r>
            <a:endParaRPr lang="en-IN" dirty="0"/>
          </a:p>
          <a:p>
            <a:pPr marL="0" indent="0">
              <a:buNone/>
            </a:pPr>
            <a:endParaRPr lang="en-IN" dirty="0"/>
          </a:p>
        </p:txBody>
      </p:sp>
      <p:pic>
        <p:nvPicPr>
          <p:cNvPr id="13" name="Content Placeholder 12">
            <a:extLst>
              <a:ext uri="{FF2B5EF4-FFF2-40B4-BE49-F238E27FC236}">
                <a16:creationId xmlns:a16="http://schemas.microsoft.com/office/drawing/2014/main" id="{9FAC74DE-EC64-9B83-99E1-E6955BB78E19}"/>
              </a:ext>
            </a:extLst>
          </p:cNvPr>
          <p:cNvPicPr>
            <a:picLocks noGrp="1" noChangeAspect="1"/>
          </p:cNvPicPr>
          <p:nvPr>
            <p:ph idx="14"/>
          </p:nvPr>
        </p:nvPicPr>
        <p:blipFill rotWithShape="1">
          <a:blip r:embed="rId3"/>
          <a:srcRect r="1119" b="967"/>
          <a:stretch/>
        </p:blipFill>
        <p:spPr>
          <a:xfrm>
            <a:off x="6234113" y="1271644"/>
            <a:ext cx="5740494" cy="2128988"/>
          </a:xfrm>
        </p:spPr>
      </p:pic>
      <p:sp>
        <p:nvSpPr>
          <p:cNvPr id="7" name="Title 6">
            <a:extLst>
              <a:ext uri="{FF2B5EF4-FFF2-40B4-BE49-F238E27FC236}">
                <a16:creationId xmlns:a16="http://schemas.microsoft.com/office/drawing/2014/main" id="{2A68628E-63C4-F434-70C1-BC4CC3565587}"/>
              </a:ext>
            </a:extLst>
          </p:cNvPr>
          <p:cNvSpPr>
            <a:spLocks noGrp="1"/>
          </p:cNvSpPr>
          <p:nvPr>
            <p:ph type="title"/>
          </p:nvPr>
        </p:nvSpPr>
        <p:spPr/>
        <p:txBody>
          <a:bodyPr>
            <a:normAutofit fontScale="90000"/>
          </a:bodyPr>
          <a:lstStyle/>
          <a:p>
            <a:r>
              <a:rPr lang="en-US" dirty="0"/>
              <a:t>DL Representations: Transformer-based methods for text stimuli (NLP task finetuning)</a:t>
            </a:r>
            <a:endParaRPr lang="en-IN" dirty="0"/>
          </a:p>
        </p:txBody>
      </p:sp>
      <p:pic>
        <p:nvPicPr>
          <p:cNvPr id="8" name="Content Placeholder 4" descr="Table&#10;&#10;Description automatically generated">
            <a:extLst>
              <a:ext uri="{FF2B5EF4-FFF2-40B4-BE49-F238E27FC236}">
                <a16:creationId xmlns:a16="http://schemas.microsoft.com/office/drawing/2014/main" id="{73543AD6-6CCB-6EEB-C499-5F5B13A3038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4372"/>
          <a:stretch/>
        </p:blipFill>
        <p:spPr>
          <a:xfrm>
            <a:off x="436880" y="1189051"/>
            <a:ext cx="5115559" cy="3317586"/>
          </a:xfrm>
          <a:prstGeom prst="rect">
            <a:avLst/>
          </a:prstGeom>
        </p:spPr>
      </p:pic>
      <p:sp>
        <p:nvSpPr>
          <p:cNvPr id="9" name="TextBox 8">
            <a:extLst>
              <a:ext uri="{FF2B5EF4-FFF2-40B4-BE49-F238E27FC236}">
                <a16:creationId xmlns:a16="http://schemas.microsoft.com/office/drawing/2014/main" id="{CCA06F1D-6019-04A8-4DB2-75E1FA69997B}"/>
              </a:ext>
            </a:extLst>
          </p:cNvPr>
          <p:cNvSpPr txBox="1"/>
          <p:nvPr/>
        </p:nvSpPr>
        <p:spPr>
          <a:xfrm>
            <a:off x="436880" y="4008120"/>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BE059381-12C5-0358-89BA-0D0A144A4BFA}"/>
              </a:ext>
            </a:extLst>
          </p:cNvPr>
          <p:cNvSpPr txBox="1"/>
          <p:nvPr/>
        </p:nvSpPr>
        <p:spPr>
          <a:xfrm>
            <a:off x="228918" y="4589624"/>
            <a:ext cx="5805487" cy="1477328"/>
          </a:xfrm>
          <a:prstGeom prst="rect">
            <a:avLst/>
          </a:prstGeom>
          <a:noFill/>
        </p:spPr>
        <p:txBody>
          <a:bodyPr wrap="square">
            <a:spAutoFit/>
          </a:bodyPr>
          <a:lstStyle/>
          <a:p>
            <a:pPr algn="ctr"/>
            <a:r>
              <a:rPr lang="en-US" sz="1800" dirty="0">
                <a:solidFill>
                  <a:srgbClr val="0070C0"/>
                </a:solidFill>
              </a:rPr>
              <a:t>Tasks</a:t>
            </a:r>
          </a:p>
          <a:p>
            <a:pPr algn="just"/>
            <a:r>
              <a:rPr lang="en-US" sz="1800" dirty="0">
                <a:solidFill>
                  <a:srgbClr val="C00000"/>
                </a:solidFill>
              </a:rPr>
              <a:t>Paraphrase, Summarization, Question Answering, Sentiment Analysis, NER, Word Sense Disambiguation, Natural Language Inference, Semantic Role Labeling, Coreference Resolution, Shallow Syntax Parsing</a:t>
            </a:r>
          </a:p>
        </p:txBody>
      </p:sp>
      <p:sp>
        <p:nvSpPr>
          <p:cNvPr id="15" name="TextBox 14">
            <a:extLst>
              <a:ext uri="{FF2B5EF4-FFF2-40B4-BE49-F238E27FC236}">
                <a16:creationId xmlns:a16="http://schemas.microsoft.com/office/drawing/2014/main" id="{2FE95FA4-F111-1A6C-81D2-C6A6CFBFED03}"/>
              </a:ext>
            </a:extLst>
          </p:cNvPr>
          <p:cNvSpPr txBox="1"/>
          <p:nvPr/>
        </p:nvSpPr>
        <p:spPr>
          <a:xfrm>
            <a:off x="6832599" y="3457369"/>
            <a:ext cx="5440681" cy="369332"/>
          </a:xfrm>
          <a:prstGeom prst="rect">
            <a:avLst/>
          </a:prstGeom>
          <a:noFill/>
        </p:spPr>
        <p:txBody>
          <a:bodyPr wrap="square">
            <a:spAutoFit/>
          </a:bodyPr>
          <a:lstStyle/>
          <a:p>
            <a:r>
              <a:rPr lang="en-IN" dirty="0"/>
              <a:t>Pereira dataset: CR, NER, and SS perform the best.</a:t>
            </a:r>
          </a:p>
        </p:txBody>
      </p:sp>
      <p:pic>
        <p:nvPicPr>
          <p:cNvPr id="17" name="Picture 16">
            <a:extLst>
              <a:ext uri="{FF2B5EF4-FFF2-40B4-BE49-F238E27FC236}">
                <a16:creationId xmlns:a16="http://schemas.microsoft.com/office/drawing/2014/main" id="{157CCAD6-01A3-90AB-54D7-A725B2828B47}"/>
              </a:ext>
            </a:extLst>
          </p:cNvPr>
          <p:cNvPicPr>
            <a:picLocks noChangeAspect="1"/>
          </p:cNvPicPr>
          <p:nvPr/>
        </p:nvPicPr>
        <p:blipFill>
          <a:blip r:embed="rId5"/>
          <a:stretch>
            <a:fillRect/>
          </a:stretch>
        </p:blipFill>
        <p:spPr>
          <a:xfrm>
            <a:off x="7743972" y="3953250"/>
            <a:ext cx="3186136" cy="1600212"/>
          </a:xfrm>
          <a:prstGeom prst="rect">
            <a:avLst/>
          </a:prstGeom>
        </p:spPr>
      </p:pic>
      <p:sp>
        <p:nvSpPr>
          <p:cNvPr id="19" name="TextBox 18">
            <a:extLst>
              <a:ext uri="{FF2B5EF4-FFF2-40B4-BE49-F238E27FC236}">
                <a16:creationId xmlns:a16="http://schemas.microsoft.com/office/drawing/2014/main" id="{6DAFA2C5-A8EC-5A3F-2A17-71A8659FF5CA}"/>
              </a:ext>
            </a:extLst>
          </p:cNvPr>
          <p:cNvSpPr txBox="1"/>
          <p:nvPr/>
        </p:nvSpPr>
        <p:spPr>
          <a:xfrm>
            <a:off x="6410960" y="5553462"/>
            <a:ext cx="5609907" cy="738664"/>
          </a:xfrm>
          <a:prstGeom prst="rect">
            <a:avLst/>
          </a:prstGeom>
          <a:noFill/>
        </p:spPr>
        <p:txBody>
          <a:bodyPr wrap="square">
            <a:spAutoFit/>
          </a:bodyPr>
          <a:lstStyle/>
          <a:p>
            <a:pPr algn="ctr"/>
            <a:r>
              <a:rPr lang="en-IN" sz="1400" b="1" dirty="0"/>
              <a:t>Dendrogram constructed using similarity on representations from task-specific Transformer encoder models with stimuli from the dataset passed as input. </a:t>
            </a:r>
          </a:p>
        </p:txBody>
      </p:sp>
      <p:sp>
        <p:nvSpPr>
          <p:cNvPr id="2" name="Footer Placeholder 4">
            <a:extLst>
              <a:ext uri="{FF2B5EF4-FFF2-40B4-BE49-F238E27FC236}">
                <a16:creationId xmlns:a16="http://schemas.microsoft.com/office/drawing/2014/main" id="{2A0ACF93-261B-C7CA-F51F-FC8C624051BE}"/>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819413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CF724F-4624-3E6E-4229-BF8395BBBC15}"/>
              </a:ext>
            </a:extLst>
          </p:cNvPr>
          <p:cNvSpPr>
            <a:spLocks noGrp="1"/>
          </p:cNvSpPr>
          <p:nvPr>
            <p:ph type="sldNum" sz="quarter" idx="12"/>
          </p:nvPr>
        </p:nvSpPr>
        <p:spPr/>
        <p:txBody>
          <a:bodyPr/>
          <a:lstStyle/>
          <a:p>
            <a:fld id="{AE17A532-D286-470D-AE82-1500C848B688}" type="slidenum">
              <a:rPr lang="en-US" smtClean="0"/>
              <a:pPr/>
              <a:t>29</a:t>
            </a:fld>
            <a:endParaRPr lang="en-US" dirty="0"/>
          </a:p>
        </p:txBody>
      </p:sp>
      <p:sp>
        <p:nvSpPr>
          <p:cNvPr id="5" name="Content Placeholder 4">
            <a:extLst>
              <a:ext uri="{FF2B5EF4-FFF2-40B4-BE49-F238E27FC236}">
                <a16:creationId xmlns:a16="http://schemas.microsoft.com/office/drawing/2014/main" id="{6E0B1622-B4E4-C407-6C3B-6D57D5973B2D}"/>
              </a:ext>
            </a:extLst>
          </p:cNvPr>
          <p:cNvSpPr>
            <a:spLocks noGrp="1"/>
          </p:cNvSpPr>
          <p:nvPr>
            <p:ph idx="4294967295"/>
          </p:nvPr>
        </p:nvSpPr>
        <p:spPr>
          <a:xfrm>
            <a:off x="147638" y="6296025"/>
            <a:ext cx="11891962" cy="236550"/>
          </a:xfrm>
        </p:spPr>
        <p:txBody>
          <a:bodyPr>
            <a:normAutofit fontScale="40000" lnSpcReduction="20000"/>
          </a:bodyPr>
          <a:lstStyle/>
          <a:p>
            <a:pPr marL="0" indent="0">
              <a:buNone/>
            </a:pPr>
            <a:r>
              <a:rPr lang="en-IN" b="0" i="0" dirty="0">
                <a:solidFill>
                  <a:srgbClr val="222222"/>
                </a:solidFill>
                <a:effectLst/>
                <a:latin typeface="Arial" panose="020B0604020202020204" pitchFamily="34" charset="0"/>
                <a:hlinkClick r:id="rId2"/>
              </a:rPr>
              <a:t>Schwartz, Dan, </a:t>
            </a:r>
            <a:r>
              <a:rPr lang="en-IN" b="0" i="0" dirty="0" err="1">
                <a:solidFill>
                  <a:srgbClr val="222222"/>
                </a:solidFill>
                <a:effectLst/>
                <a:latin typeface="Arial" panose="020B0604020202020204" pitchFamily="34" charset="0"/>
                <a:hlinkClick r:id="rId2"/>
              </a:rPr>
              <a:t>Mariya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Toneva</a:t>
            </a:r>
            <a:r>
              <a:rPr lang="en-IN" b="0" i="0" dirty="0">
                <a:solidFill>
                  <a:srgbClr val="222222"/>
                </a:solidFill>
                <a:effectLst/>
                <a:latin typeface="Arial" panose="020B0604020202020204" pitchFamily="34" charset="0"/>
                <a:hlinkClick r:id="rId2"/>
              </a:rPr>
              <a:t>, and Leila </a:t>
            </a:r>
            <a:r>
              <a:rPr lang="en-IN" b="0" i="0" dirty="0" err="1">
                <a:solidFill>
                  <a:srgbClr val="222222"/>
                </a:solidFill>
                <a:effectLst/>
                <a:latin typeface="Arial" panose="020B0604020202020204" pitchFamily="34" charset="0"/>
                <a:hlinkClick r:id="rId2"/>
              </a:rPr>
              <a:t>Wehbe</a:t>
            </a:r>
            <a:r>
              <a:rPr lang="en-IN" b="0" i="0" dirty="0">
                <a:solidFill>
                  <a:srgbClr val="222222"/>
                </a:solidFill>
                <a:effectLst/>
                <a:latin typeface="Arial" panose="020B0604020202020204" pitchFamily="34" charset="0"/>
                <a:hlinkClick r:id="rId2"/>
              </a:rPr>
              <a:t>. "Inducing brain-relevant bias in natural language processing models." </a:t>
            </a:r>
            <a:r>
              <a:rPr lang="en-IN" b="0" i="1" dirty="0">
                <a:solidFill>
                  <a:srgbClr val="222222"/>
                </a:solidFill>
                <a:effectLst/>
                <a:latin typeface="Arial" panose="020B0604020202020204" pitchFamily="34" charset="0"/>
                <a:hlinkClick r:id="rId2"/>
              </a:rPr>
              <a:t>Advances in neural information processing systems</a:t>
            </a:r>
            <a:r>
              <a:rPr lang="en-IN" b="0" i="0" dirty="0">
                <a:solidFill>
                  <a:srgbClr val="222222"/>
                </a:solidFill>
                <a:effectLst/>
                <a:latin typeface="Arial" panose="020B0604020202020204" pitchFamily="34" charset="0"/>
                <a:hlinkClick r:id="rId2"/>
              </a:rPr>
              <a:t> 32 (2019).</a:t>
            </a:r>
            <a:endParaRPr lang="en-IN" dirty="0"/>
          </a:p>
          <a:p>
            <a:pPr marL="0" indent="0">
              <a:buNone/>
            </a:pPr>
            <a:endParaRPr lang="en-IN" dirty="0"/>
          </a:p>
        </p:txBody>
      </p:sp>
      <p:sp>
        <p:nvSpPr>
          <p:cNvPr id="11" name="Content Placeholder 10">
            <a:extLst>
              <a:ext uri="{FF2B5EF4-FFF2-40B4-BE49-F238E27FC236}">
                <a16:creationId xmlns:a16="http://schemas.microsoft.com/office/drawing/2014/main" id="{48E91A75-8C4C-F399-0FCD-FAF78050B515}"/>
              </a:ext>
            </a:extLst>
          </p:cNvPr>
          <p:cNvSpPr>
            <a:spLocks noGrp="1"/>
          </p:cNvSpPr>
          <p:nvPr>
            <p:ph idx="14"/>
          </p:nvPr>
        </p:nvSpPr>
        <p:spPr/>
        <p:txBody>
          <a:bodyPr>
            <a:normAutofit fontScale="85000" lnSpcReduction="20000"/>
          </a:bodyPr>
          <a:lstStyle/>
          <a:p>
            <a:r>
              <a:rPr lang="en-US" dirty="0"/>
              <a:t>Settings</a:t>
            </a:r>
          </a:p>
          <a:p>
            <a:pPr lvl="1"/>
            <a:r>
              <a:rPr lang="en-US" dirty="0"/>
              <a:t>Finetune BERT vs not</a:t>
            </a:r>
          </a:p>
          <a:p>
            <a:pPr lvl="1"/>
            <a:r>
              <a:rPr lang="en-US" dirty="0"/>
              <a:t>Finetune BERT using one representative subject and train dense layer for each subject, vs finetune BERT for each subject.</a:t>
            </a:r>
          </a:p>
          <a:p>
            <a:pPr lvl="1"/>
            <a:r>
              <a:rPr lang="en-US" dirty="0"/>
              <a:t>Finetune BERT on MEG for all subjects, then finetune BERT on fMRI.</a:t>
            </a:r>
          </a:p>
          <a:p>
            <a:pPr lvl="1"/>
            <a:r>
              <a:rPr lang="en-US" dirty="0"/>
              <a:t>Multi-task finetune BERT for </a:t>
            </a:r>
            <a:r>
              <a:rPr lang="en-US" dirty="0" err="1"/>
              <a:t>fMRI+MEG</a:t>
            </a:r>
            <a:r>
              <a:rPr lang="en-US" dirty="0"/>
              <a:t> prediction task</a:t>
            </a:r>
          </a:p>
          <a:p>
            <a:r>
              <a:rPr lang="en-US" dirty="0"/>
              <a:t>Results</a:t>
            </a:r>
          </a:p>
          <a:p>
            <a:pPr lvl="1"/>
            <a:r>
              <a:rPr lang="en-IN" dirty="0"/>
              <a:t>Fine-tuned models predict fMRI data better than vanilla BERT</a:t>
            </a:r>
          </a:p>
          <a:p>
            <a:pPr lvl="1"/>
            <a:r>
              <a:rPr lang="en-IN" dirty="0"/>
              <a:t>Relationships between text and brain activity generalize across experiment participants.</a:t>
            </a:r>
          </a:p>
          <a:p>
            <a:pPr lvl="1"/>
            <a:r>
              <a:rPr lang="en-IN" dirty="0"/>
              <a:t>Using MEG data can improve fMRI predictions. </a:t>
            </a:r>
          </a:p>
          <a:p>
            <a:pPr lvl="1"/>
            <a:r>
              <a:rPr lang="en-IN" dirty="0"/>
              <a:t>A single model can be used to predict fMRI activity across multiple experiment participants.</a:t>
            </a:r>
          </a:p>
        </p:txBody>
      </p:sp>
      <p:sp>
        <p:nvSpPr>
          <p:cNvPr id="7" name="Title 6">
            <a:extLst>
              <a:ext uri="{FF2B5EF4-FFF2-40B4-BE49-F238E27FC236}">
                <a16:creationId xmlns:a16="http://schemas.microsoft.com/office/drawing/2014/main" id="{6940BBE0-3129-791F-F0E5-3ADEF3D0DB2D}"/>
              </a:ext>
            </a:extLst>
          </p:cNvPr>
          <p:cNvSpPr>
            <a:spLocks noGrp="1"/>
          </p:cNvSpPr>
          <p:nvPr>
            <p:ph type="title"/>
          </p:nvPr>
        </p:nvSpPr>
        <p:spPr/>
        <p:txBody>
          <a:bodyPr>
            <a:normAutofit fontScale="90000"/>
          </a:bodyPr>
          <a:lstStyle/>
          <a:p>
            <a:r>
              <a:rPr lang="en-US" dirty="0"/>
              <a:t>DL Representations: Transformer-based methods for text stimuli (Multi-task setup)</a:t>
            </a:r>
            <a:endParaRPr lang="en-IN" dirty="0"/>
          </a:p>
        </p:txBody>
      </p:sp>
      <p:pic>
        <p:nvPicPr>
          <p:cNvPr id="8" name="Content Placeholder 10">
            <a:extLst>
              <a:ext uri="{FF2B5EF4-FFF2-40B4-BE49-F238E27FC236}">
                <a16:creationId xmlns:a16="http://schemas.microsoft.com/office/drawing/2014/main" id="{257E81B3-2B09-D61D-F0E2-F52068457AFD}"/>
              </a:ext>
            </a:extLst>
          </p:cNvPr>
          <p:cNvPicPr>
            <a:picLocks noChangeAspect="1"/>
          </p:cNvPicPr>
          <p:nvPr/>
        </p:nvPicPr>
        <p:blipFill rotWithShape="1">
          <a:blip r:embed="rId3"/>
          <a:srcRect r="33629"/>
          <a:stretch/>
        </p:blipFill>
        <p:spPr>
          <a:xfrm>
            <a:off x="553617" y="1277720"/>
            <a:ext cx="5038077" cy="4192054"/>
          </a:xfrm>
          <a:prstGeom prst="rect">
            <a:avLst/>
          </a:prstGeom>
        </p:spPr>
      </p:pic>
      <p:sp>
        <p:nvSpPr>
          <p:cNvPr id="2" name="Footer Placeholder 4">
            <a:extLst>
              <a:ext uri="{FF2B5EF4-FFF2-40B4-BE49-F238E27FC236}">
                <a16:creationId xmlns:a16="http://schemas.microsoft.com/office/drawing/2014/main" id="{CBF9432E-1744-D005-C096-F60319843BF1}"/>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2678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Neuro-AI Alignment: Introduction</a:t>
            </a:r>
          </a:p>
          <a:p>
            <a:pPr lvl="1"/>
            <a:r>
              <a:rPr lang="en-US" b="1" dirty="0">
                <a:solidFill>
                  <a:srgbClr val="FF0000"/>
                </a:solidFill>
              </a:rPr>
              <a:t>Brain Encoding/Decoding: Techniques and Research Goals</a:t>
            </a:r>
          </a:p>
          <a:p>
            <a:pPr lvl="1"/>
            <a:r>
              <a:rPr lang="en-US" dirty="0">
                <a:solidFill>
                  <a:schemeClr val="bg2">
                    <a:lumMod val="75000"/>
                  </a:schemeClr>
                </a:solidFill>
              </a:rPr>
              <a:t>Introduction to popular text datasets</a:t>
            </a:r>
          </a:p>
          <a:p>
            <a:pPr lvl="1"/>
            <a:r>
              <a:rPr lang="en-IN" dirty="0">
                <a:solidFill>
                  <a:schemeClr val="bg2">
                    <a:lumMod val="75000"/>
                  </a:schemeClr>
                </a:solidFill>
              </a:rPr>
              <a:t>Text Stimulus Representations</a:t>
            </a:r>
            <a:endParaRPr lang="en-US" dirty="0">
              <a:solidFill>
                <a:schemeClr val="bg2">
                  <a:lumMod val="75000"/>
                </a:schemeClr>
              </a:solidFill>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EF7C5056-6576-0C1F-995F-0DAFEE90DBC0}"/>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296234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E85D62-6CD0-A87A-48F7-E23DD4C1814F}"/>
              </a:ext>
            </a:extLst>
          </p:cNvPr>
          <p:cNvSpPr>
            <a:spLocks noGrp="1"/>
          </p:cNvSpPr>
          <p:nvPr>
            <p:ph idx="1"/>
          </p:nvPr>
        </p:nvSpPr>
        <p:spPr>
          <a:xfrm>
            <a:off x="147638" y="1128713"/>
            <a:ext cx="5805487" cy="2742247"/>
          </a:xfrm>
        </p:spPr>
        <p:txBody>
          <a:bodyPr>
            <a:normAutofit fontScale="85000" lnSpcReduction="20000"/>
          </a:bodyPr>
          <a:lstStyle/>
          <a:p>
            <a:r>
              <a:rPr lang="en-IN" dirty="0"/>
              <a:t>Representations:</a:t>
            </a:r>
          </a:p>
          <a:p>
            <a:pPr lvl="1"/>
            <a:r>
              <a:rPr lang="en-IN" dirty="0"/>
              <a:t>Lexical: representation that is context-invariant. E.g., word embeddings.</a:t>
            </a:r>
          </a:p>
          <a:p>
            <a:pPr lvl="1"/>
            <a:r>
              <a:rPr lang="en-IN" dirty="0"/>
              <a:t>Compositional: “contextualized” representation generated by a system combining multiples words. E.g., parse trees</a:t>
            </a:r>
          </a:p>
          <a:p>
            <a:pPr lvl="1"/>
            <a:r>
              <a:rPr lang="en-IN" dirty="0"/>
              <a:t>Syntax: representation associated with the structure of sentences independently of their meaning</a:t>
            </a:r>
          </a:p>
          <a:p>
            <a:pPr lvl="1"/>
            <a:r>
              <a:rPr lang="en-IN" dirty="0"/>
              <a:t>Semantics: representation of a language system that are not syntactic.</a:t>
            </a:r>
          </a:p>
          <a:p>
            <a:endParaRPr lang="en-IN" dirty="0"/>
          </a:p>
        </p:txBody>
      </p:sp>
      <p:sp>
        <p:nvSpPr>
          <p:cNvPr id="4" name="Slide Number Placeholder 3">
            <a:extLst>
              <a:ext uri="{FF2B5EF4-FFF2-40B4-BE49-F238E27FC236}">
                <a16:creationId xmlns:a16="http://schemas.microsoft.com/office/drawing/2014/main" id="{51017876-5217-CF9C-9747-06E989008364}"/>
              </a:ext>
            </a:extLst>
          </p:cNvPr>
          <p:cNvSpPr>
            <a:spLocks noGrp="1"/>
          </p:cNvSpPr>
          <p:nvPr>
            <p:ph type="sldNum" sz="quarter" idx="12"/>
          </p:nvPr>
        </p:nvSpPr>
        <p:spPr/>
        <p:txBody>
          <a:bodyPr/>
          <a:lstStyle/>
          <a:p>
            <a:fld id="{AE17A532-D286-470D-AE82-1500C848B688}" type="slidenum">
              <a:rPr lang="en-US" smtClean="0"/>
              <a:pPr/>
              <a:t>30</a:t>
            </a:fld>
            <a:endParaRPr lang="en-US" dirty="0"/>
          </a:p>
        </p:txBody>
      </p:sp>
      <p:sp>
        <p:nvSpPr>
          <p:cNvPr id="5" name="Content Placeholder 4">
            <a:extLst>
              <a:ext uri="{FF2B5EF4-FFF2-40B4-BE49-F238E27FC236}">
                <a16:creationId xmlns:a16="http://schemas.microsoft.com/office/drawing/2014/main" id="{3C71A98B-2D0E-1B85-B252-022D685BFB1B}"/>
              </a:ext>
            </a:extLst>
          </p:cNvPr>
          <p:cNvSpPr>
            <a:spLocks noGrp="1"/>
          </p:cNvSpPr>
          <p:nvPr>
            <p:ph idx="4294967295"/>
          </p:nvPr>
        </p:nvSpPr>
        <p:spPr>
          <a:xfrm>
            <a:off x="147638" y="6296025"/>
            <a:ext cx="11891962" cy="236550"/>
          </a:xfrm>
        </p:spPr>
        <p:txBody>
          <a:bodyPr>
            <a:normAutofit fontScale="32500" lnSpcReduction="20000"/>
          </a:bodyPr>
          <a:lstStyle/>
          <a:p>
            <a:pPr marL="0" indent="0">
              <a:buNone/>
            </a:pPr>
            <a:r>
              <a:rPr lang="en-IN" b="0" i="0" dirty="0" err="1">
                <a:solidFill>
                  <a:srgbClr val="222222"/>
                </a:solidFill>
                <a:effectLst/>
                <a:latin typeface="Arial" panose="020B0604020202020204" pitchFamily="34" charset="0"/>
                <a:hlinkClick r:id="rId2"/>
              </a:rPr>
              <a:t>Caucheteux</a:t>
            </a:r>
            <a:r>
              <a:rPr lang="en-IN" b="0" i="0" dirty="0">
                <a:solidFill>
                  <a:srgbClr val="222222"/>
                </a:solidFill>
                <a:effectLst/>
                <a:latin typeface="Arial" panose="020B0604020202020204" pitchFamily="34" charset="0"/>
                <a:hlinkClick r:id="rId2"/>
              </a:rPr>
              <a:t>, Charlotte, Alexandre </a:t>
            </a:r>
            <a:r>
              <a:rPr lang="en-IN" b="0" i="0" dirty="0" err="1">
                <a:solidFill>
                  <a:srgbClr val="222222"/>
                </a:solidFill>
                <a:effectLst/>
                <a:latin typeface="Arial" panose="020B0604020202020204" pitchFamily="34" charset="0"/>
                <a:hlinkClick r:id="rId2"/>
              </a:rPr>
              <a:t>Gramfort</a:t>
            </a:r>
            <a:r>
              <a:rPr lang="en-IN" b="0" i="0" dirty="0">
                <a:solidFill>
                  <a:srgbClr val="222222"/>
                </a:solidFill>
                <a:effectLst/>
                <a:latin typeface="Arial" panose="020B0604020202020204" pitchFamily="34" charset="0"/>
                <a:hlinkClick r:id="rId2"/>
              </a:rPr>
              <a:t>, and Jean-Remi King. "Disentangling syntax and semantics in the brain with deep networks." In </a:t>
            </a:r>
            <a:r>
              <a:rPr lang="en-IN" b="0" i="1" dirty="0">
                <a:solidFill>
                  <a:srgbClr val="222222"/>
                </a:solidFill>
                <a:effectLst/>
                <a:latin typeface="Arial" panose="020B0604020202020204" pitchFamily="34" charset="0"/>
                <a:hlinkClick r:id="rId2"/>
              </a:rPr>
              <a:t>International Conference on Machine Learning</a:t>
            </a:r>
            <a:r>
              <a:rPr lang="en-IN" b="0" i="0" dirty="0">
                <a:solidFill>
                  <a:srgbClr val="222222"/>
                </a:solidFill>
                <a:effectLst/>
                <a:latin typeface="Arial" panose="020B0604020202020204" pitchFamily="34" charset="0"/>
                <a:hlinkClick r:id="rId2"/>
              </a:rPr>
              <a:t>, pp. 1336-1348. PMLR, 2021.</a:t>
            </a:r>
            <a:endParaRPr lang="en-IN" dirty="0"/>
          </a:p>
          <a:p>
            <a:pPr marL="0" indent="0">
              <a:buNone/>
            </a:pPr>
            <a:endParaRPr lang="en-IN"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2E9E31-C5DF-037F-17E0-85973E3D8BB9}"/>
                  </a:ext>
                </a:extLst>
              </p:cNvPr>
              <p:cNvSpPr>
                <a:spLocks noGrp="1"/>
              </p:cNvSpPr>
              <p:nvPr>
                <p:ph idx="14"/>
              </p:nvPr>
            </p:nvSpPr>
            <p:spPr>
              <a:xfrm>
                <a:off x="6234113" y="1128713"/>
                <a:ext cx="5805487" cy="1863407"/>
              </a:xfrm>
            </p:spPr>
            <p:txBody>
              <a:bodyPr>
                <a:normAutofit fontScale="77500" lnSpcReduction="20000"/>
              </a:bodyPr>
              <a:lstStyle/>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oMath>
                </a14:m>
                <a:r>
                  <a:rPr lang="en-US" dirty="0"/>
                  <a:t> is activation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𝑡h</m:t>
                        </m:r>
                      </m:sup>
                    </m:sSup>
                  </m:oMath>
                </a14:m>
                <a:r>
                  <a:rPr lang="en-US" dirty="0"/>
                  <a:t> layer, </a:t>
                </a:r>
                <a14:m>
                  <m:oMath xmlns:m="http://schemas.openxmlformats.org/officeDocument/2006/math">
                    <m:acc>
                      <m:accPr>
                        <m:chr m:val="̅"/>
                        <m:ctrlPr>
                          <a:rPr lang="en-US" i="1">
                            <a:latin typeface="Cambria Math" panose="02040503050406030204" pitchFamily="18" charset="0"/>
                          </a:rPr>
                        </m:ctrlPr>
                      </m:accPr>
                      <m:e>
                        <m:sSup>
                          <m:sSupPr>
                            <m:ctrlPr>
                              <a:rPr lang="en-US" i="1">
                                <a:latin typeface="Cambria Math" panose="02040503050406030204" pitchFamily="18" charset="0"/>
                              </a:rPr>
                            </m:ctrlPr>
                          </m:sSupPr>
                          <m:e>
                            <m:r>
                              <a:rPr lang="en-US" i="1">
                                <a:latin typeface="Cambria Math" panose="02040503050406030204" pitchFamily="18" charset="0"/>
                              </a:rPr>
                              <m:t>𝑋</m:t>
                            </m:r>
                          </m:e>
                          <m:sup>
                            <m:d>
                              <m:dPr>
                                <m:ctrlPr>
                                  <a:rPr lang="en-US" i="1">
                                    <a:latin typeface="Cambria Math" panose="02040503050406030204" pitchFamily="18" charset="0"/>
                                  </a:rPr>
                                </m:ctrlPr>
                              </m:dPr>
                              <m:e>
                                <m:r>
                                  <a:rPr lang="en-US" i="1">
                                    <a:latin typeface="Cambria Math" panose="02040503050406030204" pitchFamily="18" charset="0"/>
                                  </a:rPr>
                                  <m:t>𝑙</m:t>
                                </m:r>
                              </m:e>
                            </m:d>
                          </m:sup>
                        </m:sSup>
                      </m:e>
                    </m:acc>
                  </m:oMath>
                </a14:m>
                <a:r>
                  <a:rPr lang="en-US" dirty="0"/>
                  <a:t> is average activation across similar syntax inputs</a:t>
                </a:r>
              </a:p>
              <a:p>
                <a:pPr lvl="1"/>
                <a:r>
                  <a:rPr lang="en-US" dirty="0"/>
                  <a:t>Lexical: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sup>
                    </m:sSup>
                  </m:oMath>
                </a14:m>
                <a:endParaRPr lang="en-US" dirty="0"/>
              </a:p>
              <a:p>
                <a:pPr lvl="1"/>
                <a:r>
                  <a:rPr lang="en-US" dirty="0"/>
                  <a:t>Compositional: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&gt;0</m:t>
                    </m:r>
                  </m:oMath>
                </a14:m>
                <a:endParaRPr lang="en-US" dirty="0"/>
              </a:p>
              <a:p>
                <a:pPr lvl="1"/>
                <a:r>
                  <a:rPr lang="en-US" dirty="0"/>
                  <a:t>Syntax: </a:t>
                </a:r>
                <a14:m>
                  <m:oMath xmlns:m="http://schemas.openxmlformats.org/officeDocument/2006/math">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e>
                    </m:acc>
                  </m:oMath>
                </a14:m>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≥0</m:t>
                    </m:r>
                  </m:oMath>
                </a14:m>
                <a:endParaRPr lang="en-US" dirty="0"/>
              </a:p>
              <a:p>
                <a:pPr lvl="1"/>
                <a:r>
                  <a:rPr lang="en-US" dirty="0"/>
                  <a:t>Semantic: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oMath>
                </a14:m>
                <a:r>
                  <a:rPr lang="en-IN" dirty="0"/>
                  <a:t>-</a:t>
                </a:r>
                <a:r>
                  <a:rPr lang="en-US" dirty="0"/>
                  <a:t> </a:t>
                </a:r>
                <a14:m>
                  <m:oMath xmlns:m="http://schemas.openxmlformats.org/officeDocument/2006/math">
                    <m:acc>
                      <m:accPr>
                        <m:chr m:val="̅"/>
                        <m:ctrlPr>
                          <a:rPr lang="en-US" i="1">
                            <a:latin typeface="Cambria Math" panose="02040503050406030204" pitchFamily="18" charset="0"/>
                          </a:rPr>
                        </m:ctrlPr>
                      </m:accPr>
                      <m:e>
                        <m:sSup>
                          <m:sSupPr>
                            <m:ctrlPr>
                              <a:rPr lang="en-US" i="1">
                                <a:latin typeface="Cambria Math" panose="02040503050406030204" pitchFamily="18" charset="0"/>
                              </a:rPr>
                            </m:ctrlPr>
                          </m:sSupPr>
                          <m:e>
                            <m:r>
                              <a:rPr lang="en-US" i="1">
                                <a:latin typeface="Cambria Math" panose="02040503050406030204" pitchFamily="18" charset="0"/>
                              </a:rPr>
                              <m:t>𝑋</m:t>
                            </m:r>
                          </m:e>
                          <m:sup>
                            <m:d>
                              <m:dPr>
                                <m:ctrlPr>
                                  <a:rPr lang="en-US" i="1">
                                    <a:latin typeface="Cambria Math" panose="02040503050406030204" pitchFamily="18" charset="0"/>
                                  </a:rPr>
                                </m:ctrlPr>
                              </m:dPr>
                              <m:e>
                                <m:r>
                                  <a:rPr lang="en-US" i="1">
                                    <a:latin typeface="Cambria Math" panose="02040503050406030204" pitchFamily="18" charset="0"/>
                                  </a:rPr>
                                  <m:t>𝑙</m:t>
                                </m:r>
                              </m:e>
                            </m:d>
                          </m:sup>
                        </m:sSup>
                      </m:e>
                    </m:acc>
                  </m:oMath>
                </a14:m>
                <a:endParaRPr lang="en-IN" dirty="0"/>
              </a:p>
            </p:txBody>
          </p:sp>
        </mc:Choice>
        <mc:Fallback xmlns="">
          <p:sp>
            <p:nvSpPr>
              <p:cNvPr id="6" name="Content Placeholder 5">
                <a:extLst>
                  <a:ext uri="{FF2B5EF4-FFF2-40B4-BE49-F238E27FC236}">
                    <a16:creationId xmlns:a16="http://schemas.microsoft.com/office/drawing/2014/main" id="{672E9E31-C5DF-037F-17E0-85973E3D8BB9}"/>
                  </a:ext>
                </a:extLst>
              </p:cNvPr>
              <p:cNvSpPr>
                <a:spLocks noGrp="1" noRot="1" noChangeAspect="1" noMove="1" noResize="1" noEditPoints="1" noAdjustHandles="1" noChangeArrowheads="1" noChangeShapeType="1" noTextEdit="1"/>
              </p:cNvSpPr>
              <p:nvPr>
                <p:ph idx="14"/>
              </p:nvPr>
            </p:nvSpPr>
            <p:spPr>
              <a:xfrm>
                <a:off x="6234113" y="1128713"/>
                <a:ext cx="5805487" cy="1863407"/>
              </a:xfrm>
              <a:blipFill>
                <a:blip r:embed="rId3"/>
                <a:stretch>
                  <a:fillRect l="-1261" t="-5556"/>
                </a:stretch>
              </a:blipFill>
            </p:spPr>
            <p:txBody>
              <a:bodyPr/>
              <a:lstStyle/>
              <a:p>
                <a:r>
                  <a:rPr lang="en-IN">
                    <a:noFill/>
                  </a:rPr>
                  <a:t> </a:t>
                </a:r>
              </a:p>
            </p:txBody>
          </p:sp>
        </mc:Fallback>
      </mc:AlternateContent>
      <p:sp>
        <p:nvSpPr>
          <p:cNvPr id="7" name="Title 6">
            <a:extLst>
              <a:ext uri="{FF2B5EF4-FFF2-40B4-BE49-F238E27FC236}">
                <a16:creationId xmlns:a16="http://schemas.microsoft.com/office/drawing/2014/main" id="{87C84E78-0098-D4A3-CE3F-A2E619758A56}"/>
              </a:ext>
            </a:extLst>
          </p:cNvPr>
          <p:cNvSpPr>
            <a:spLocks noGrp="1"/>
          </p:cNvSpPr>
          <p:nvPr>
            <p:ph type="title"/>
          </p:nvPr>
        </p:nvSpPr>
        <p:spPr/>
        <p:txBody>
          <a:bodyPr>
            <a:normAutofit fontScale="90000"/>
          </a:bodyPr>
          <a:lstStyle/>
          <a:p>
            <a:r>
              <a:rPr lang="en-US" dirty="0"/>
              <a:t>DL Representations: Comparing Transformers and extracting syntax vs semantics</a:t>
            </a:r>
            <a:endParaRPr lang="en-IN" dirty="0"/>
          </a:p>
        </p:txBody>
      </p:sp>
      <p:pic>
        <p:nvPicPr>
          <p:cNvPr id="9" name="Picture 8">
            <a:extLst>
              <a:ext uri="{FF2B5EF4-FFF2-40B4-BE49-F238E27FC236}">
                <a16:creationId xmlns:a16="http://schemas.microsoft.com/office/drawing/2014/main" id="{61AB24DE-4E45-1B9B-023B-5E9053849F34}"/>
              </a:ext>
            </a:extLst>
          </p:cNvPr>
          <p:cNvPicPr>
            <a:picLocks noChangeAspect="1"/>
          </p:cNvPicPr>
          <p:nvPr/>
        </p:nvPicPr>
        <p:blipFill>
          <a:blip r:embed="rId4"/>
          <a:stretch>
            <a:fillRect/>
          </a:stretch>
        </p:blipFill>
        <p:spPr>
          <a:xfrm>
            <a:off x="676787" y="3948545"/>
            <a:ext cx="5220169" cy="2175354"/>
          </a:xfrm>
          <a:prstGeom prst="rect">
            <a:avLst/>
          </a:prstGeom>
        </p:spPr>
      </p:pic>
      <p:pic>
        <p:nvPicPr>
          <p:cNvPr id="11" name="Picture 10">
            <a:extLst>
              <a:ext uri="{FF2B5EF4-FFF2-40B4-BE49-F238E27FC236}">
                <a16:creationId xmlns:a16="http://schemas.microsoft.com/office/drawing/2014/main" id="{B5798A09-1519-BA02-90C5-D702F6973DFB}"/>
              </a:ext>
            </a:extLst>
          </p:cNvPr>
          <p:cNvPicPr>
            <a:picLocks noChangeAspect="1"/>
          </p:cNvPicPr>
          <p:nvPr/>
        </p:nvPicPr>
        <p:blipFill>
          <a:blip r:embed="rId5"/>
          <a:stretch>
            <a:fillRect/>
          </a:stretch>
        </p:blipFill>
        <p:spPr>
          <a:xfrm>
            <a:off x="9010001" y="2528864"/>
            <a:ext cx="3143273" cy="3200423"/>
          </a:xfrm>
          <a:prstGeom prst="rect">
            <a:avLst/>
          </a:prstGeom>
        </p:spPr>
      </p:pic>
      <p:pic>
        <p:nvPicPr>
          <p:cNvPr id="13" name="Picture 12">
            <a:extLst>
              <a:ext uri="{FF2B5EF4-FFF2-40B4-BE49-F238E27FC236}">
                <a16:creationId xmlns:a16="http://schemas.microsoft.com/office/drawing/2014/main" id="{57C5883E-31EA-7520-0EBF-1B18A17F3881}"/>
              </a:ext>
            </a:extLst>
          </p:cNvPr>
          <p:cNvPicPr>
            <a:picLocks noChangeAspect="1"/>
          </p:cNvPicPr>
          <p:nvPr/>
        </p:nvPicPr>
        <p:blipFill>
          <a:blip r:embed="rId6"/>
          <a:stretch>
            <a:fillRect/>
          </a:stretch>
        </p:blipFill>
        <p:spPr>
          <a:xfrm>
            <a:off x="9439265" y="5703887"/>
            <a:ext cx="2305067" cy="333377"/>
          </a:xfrm>
          <a:prstGeom prst="rect">
            <a:avLst/>
          </a:prstGeom>
        </p:spPr>
      </p:pic>
      <p:sp>
        <p:nvSpPr>
          <p:cNvPr id="8" name="Footer Placeholder 4">
            <a:extLst>
              <a:ext uri="{FF2B5EF4-FFF2-40B4-BE49-F238E27FC236}">
                <a16:creationId xmlns:a16="http://schemas.microsoft.com/office/drawing/2014/main" id="{3E00C4C7-AA19-DA44-5358-AEBF443A736A}"/>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8342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9D077-9396-FBDF-6FA7-4F2A93686EEE}"/>
              </a:ext>
            </a:extLst>
          </p:cNvPr>
          <p:cNvSpPr>
            <a:spLocks noGrp="1"/>
          </p:cNvSpPr>
          <p:nvPr>
            <p:ph idx="1"/>
          </p:nvPr>
        </p:nvSpPr>
        <p:spPr>
          <a:xfrm>
            <a:off x="147638" y="1128713"/>
            <a:ext cx="6330747" cy="4611687"/>
          </a:xfrm>
        </p:spPr>
        <p:txBody>
          <a:bodyPr>
            <a:normAutofit fontScale="77500" lnSpcReduction="20000"/>
          </a:bodyPr>
          <a:lstStyle/>
          <a:p>
            <a:r>
              <a:rPr lang="en-IN" dirty="0"/>
              <a:t>Represents words in terms of human (Amazon Mechanical Turk) ratings of their degree of association with different attributes of experience</a:t>
            </a:r>
          </a:p>
          <a:p>
            <a:pPr lvl="1"/>
            <a:r>
              <a:rPr lang="en-IN" dirty="0"/>
              <a:t>“On a scale of 0 to 6, to what degree do you think of a banana as having a characteristic or defining </a:t>
            </a:r>
            <a:r>
              <a:rPr lang="en-IN" dirty="0" err="1"/>
              <a:t>color</a:t>
            </a:r>
            <a:r>
              <a:rPr lang="en-IN" dirty="0"/>
              <a:t>?”</a:t>
            </a:r>
          </a:p>
          <a:p>
            <a:pPr lvl="1"/>
            <a:r>
              <a:rPr lang="da-DK" dirty="0"/>
              <a:t>Anderson et al., 2019: </a:t>
            </a:r>
            <a:r>
              <a:rPr lang="en-IN" dirty="0"/>
              <a:t>65 attributes spanning sensory, motor, affective, spatial, temporal, causal, social, and abstract cognitive experiences. </a:t>
            </a:r>
          </a:p>
          <a:p>
            <a:r>
              <a:rPr lang="en-IN" dirty="0"/>
              <a:t>Value-add on top of text models: a lot of experiential information goes unstated in natural verbal communication.</a:t>
            </a:r>
          </a:p>
          <a:p>
            <a:pPr lvl="1"/>
            <a:r>
              <a:rPr lang="en-IN" dirty="0"/>
              <a:t>E.g., it is rarely useful to communicate the </a:t>
            </a:r>
            <a:r>
              <a:rPr lang="en-IN" dirty="0" err="1"/>
              <a:t>color</a:t>
            </a:r>
            <a:r>
              <a:rPr lang="en-IN" dirty="0"/>
              <a:t> of bananas because it is obvious to all those with experience of bananas. </a:t>
            </a:r>
          </a:p>
          <a:p>
            <a:pPr lvl="1"/>
            <a:r>
              <a:rPr lang="en-IN" dirty="0"/>
              <a:t>E.g., it would be unusual to specify that dropping things involves movement.</a:t>
            </a:r>
          </a:p>
          <a:p>
            <a:r>
              <a:rPr lang="en-IN" dirty="0"/>
              <a:t>Nishida et al., 2020 use a subset of 20 attributes.</a:t>
            </a:r>
          </a:p>
        </p:txBody>
      </p:sp>
      <p:sp>
        <p:nvSpPr>
          <p:cNvPr id="5" name="Slide Number Placeholder 4">
            <a:extLst>
              <a:ext uri="{FF2B5EF4-FFF2-40B4-BE49-F238E27FC236}">
                <a16:creationId xmlns:a16="http://schemas.microsoft.com/office/drawing/2014/main" id="{F7F34497-B8B3-88D7-38E9-9170835AB44E}"/>
              </a:ext>
            </a:extLst>
          </p:cNvPr>
          <p:cNvSpPr>
            <a:spLocks noGrp="1"/>
          </p:cNvSpPr>
          <p:nvPr>
            <p:ph type="sldNum" sz="quarter" idx="12"/>
          </p:nvPr>
        </p:nvSpPr>
        <p:spPr/>
        <p:txBody>
          <a:bodyPr/>
          <a:lstStyle/>
          <a:p>
            <a:fld id="{AE17A532-D286-470D-AE82-1500C848B688}" type="slidenum">
              <a:rPr lang="en-US" smtClean="0"/>
              <a:pPr/>
              <a:t>31</a:t>
            </a:fld>
            <a:endParaRPr lang="en-US" dirty="0"/>
          </a:p>
        </p:txBody>
      </p:sp>
      <p:sp>
        <p:nvSpPr>
          <p:cNvPr id="6" name="Content Placeholder 5">
            <a:extLst>
              <a:ext uri="{FF2B5EF4-FFF2-40B4-BE49-F238E27FC236}">
                <a16:creationId xmlns:a16="http://schemas.microsoft.com/office/drawing/2014/main" id="{2F082672-A109-A500-5B72-B24DC231AFBC}"/>
              </a:ext>
            </a:extLst>
          </p:cNvPr>
          <p:cNvSpPr>
            <a:spLocks noGrp="1"/>
          </p:cNvSpPr>
          <p:nvPr>
            <p:ph idx="4294967295"/>
          </p:nvPr>
        </p:nvSpPr>
        <p:spPr>
          <a:xfrm>
            <a:off x="147638" y="5874327"/>
            <a:ext cx="11891962" cy="658248"/>
          </a:xfrm>
        </p:spPr>
        <p:txBody>
          <a:bodyPr>
            <a:normAutofit fontScale="25000" lnSpcReduction="20000"/>
          </a:bodyPr>
          <a:lstStyle/>
          <a:p>
            <a:pPr marL="0" indent="0">
              <a:buNone/>
            </a:pPr>
            <a:r>
              <a:rPr lang="en-IN" b="0" i="0" dirty="0">
                <a:solidFill>
                  <a:srgbClr val="222222"/>
                </a:solidFill>
                <a:effectLst/>
                <a:latin typeface="Arial" panose="020B0604020202020204" pitchFamily="34" charset="0"/>
                <a:hlinkClick r:id="rId2"/>
              </a:rPr>
              <a:t>Anderson, Andrew James, Jeffrey R. Binder, Leonardo </a:t>
            </a:r>
            <a:r>
              <a:rPr lang="en-IN" b="0" i="0" dirty="0" err="1">
                <a:solidFill>
                  <a:srgbClr val="222222"/>
                </a:solidFill>
                <a:effectLst/>
                <a:latin typeface="Arial" panose="020B0604020202020204" pitchFamily="34" charset="0"/>
                <a:hlinkClick r:id="rId2"/>
              </a:rPr>
              <a:t>Fernandino</a:t>
            </a:r>
            <a:r>
              <a:rPr lang="en-IN" b="0" i="0" dirty="0">
                <a:solidFill>
                  <a:srgbClr val="222222"/>
                </a:solidFill>
                <a:effectLst/>
                <a:latin typeface="Arial" panose="020B0604020202020204" pitchFamily="34" charset="0"/>
                <a:hlinkClick r:id="rId2"/>
              </a:rPr>
              <a:t>, Colin J. Humphries, Lisa L. Conant, Rajeev DS </a:t>
            </a:r>
            <a:r>
              <a:rPr lang="en-IN" b="0" i="0" dirty="0" err="1">
                <a:solidFill>
                  <a:srgbClr val="222222"/>
                </a:solidFill>
                <a:effectLst/>
                <a:latin typeface="Arial" panose="020B0604020202020204" pitchFamily="34" charset="0"/>
                <a:hlinkClick r:id="rId2"/>
              </a:rPr>
              <a:t>Raizada</a:t>
            </a:r>
            <a:r>
              <a:rPr lang="en-IN" b="0" i="0" dirty="0">
                <a:solidFill>
                  <a:srgbClr val="222222"/>
                </a:solidFill>
                <a:effectLst/>
                <a:latin typeface="Arial" panose="020B0604020202020204" pitchFamily="34" charset="0"/>
                <a:hlinkClick r:id="rId2"/>
              </a:rPr>
              <a:t>, Feng Lin, and Edmund C. Lalor. "An integrated neural decoder of linguistic and experiential meaning." </a:t>
            </a:r>
            <a:r>
              <a:rPr lang="en-IN" b="0" i="1" dirty="0">
                <a:solidFill>
                  <a:srgbClr val="222222"/>
                </a:solidFill>
                <a:effectLst/>
                <a:latin typeface="Arial" panose="020B0604020202020204" pitchFamily="34" charset="0"/>
                <a:hlinkClick r:id="rId2"/>
              </a:rPr>
              <a:t>Journal of Neuroscience</a:t>
            </a:r>
            <a:r>
              <a:rPr lang="en-IN" b="0" i="0" dirty="0">
                <a:solidFill>
                  <a:srgbClr val="222222"/>
                </a:solidFill>
                <a:effectLst/>
                <a:latin typeface="Arial" panose="020B0604020202020204" pitchFamily="34" charset="0"/>
                <a:hlinkClick r:id="rId2"/>
              </a:rPr>
              <a:t> 39, no. 45 (2019): 8969-8987.</a:t>
            </a:r>
            <a:endParaRPr lang="en-IN" dirty="0"/>
          </a:p>
          <a:p>
            <a:pPr marL="0" indent="0">
              <a:buNone/>
            </a:pPr>
            <a:r>
              <a:rPr lang="en-IN" b="0" i="0" dirty="0">
                <a:solidFill>
                  <a:srgbClr val="222222"/>
                </a:solidFill>
                <a:effectLst/>
                <a:latin typeface="Arial" panose="020B0604020202020204" pitchFamily="34" charset="0"/>
                <a:hlinkClick r:id="rId3"/>
              </a:rPr>
              <a:t>Anderson, Andrew James, Jeffrey R. Binder, Leonardo </a:t>
            </a:r>
            <a:r>
              <a:rPr lang="en-IN" b="0" i="0" dirty="0" err="1">
                <a:solidFill>
                  <a:srgbClr val="222222"/>
                </a:solidFill>
                <a:effectLst/>
                <a:latin typeface="Arial" panose="020B0604020202020204" pitchFamily="34" charset="0"/>
                <a:hlinkClick r:id="rId3"/>
              </a:rPr>
              <a:t>Fernandino</a:t>
            </a:r>
            <a:r>
              <a:rPr lang="en-IN" b="0" i="0" dirty="0">
                <a:solidFill>
                  <a:srgbClr val="222222"/>
                </a:solidFill>
                <a:effectLst/>
                <a:latin typeface="Arial" panose="020B0604020202020204" pitchFamily="34" charset="0"/>
                <a:hlinkClick r:id="rId3"/>
              </a:rPr>
              <a:t>, Colin J. Humphries, Lisa L. Conant, Mario Aguilar, </a:t>
            </a:r>
            <a:r>
              <a:rPr lang="en-IN" b="0" i="0" dirty="0" err="1">
                <a:solidFill>
                  <a:srgbClr val="222222"/>
                </a:solidFill>
                <a:effectLst/>
                <a:latin typeface="Arial" panose="020B0604020202020204" pitchFamily="34" charset="0"/>
                <a:hlinkClick r:id="rId3"/>
              </a:rPr>
              <a:t>Xixi</a:t>
            </a:r>
            <a:r>
              <a:rPr lang="en-IN" b="0" i="0" dirty="0">
                <a:solidFill>
                  <a:srgbClr val="222222"/>
                </a:solidFill>
                <a:effectLst/>
                <a:latin typeface="Arial" panose="020B0604020202020204" pitchFamily="34" charset="0"/>
                <a:hlinkClick r:id="rId3"/>
              </a:rPr>
              <a:t> Wang, </a:t>
            </a:r>
            <a:r>
              <a:rPr lang="en-IN" b="0" i="0" dirty="0" err="1">
                <a:solidFill>
                  <a:srgbClr val="222222"/>
                </a:solidFill>
                <a:effectLst/>
                <a:latin typeface="Arial" panose="020B0604020202020204" pitchFamily="34" charset="0"/>
                <a:hlinkClick r:id="rId3"/>
              </a:rPr>
              <a:t>Donias</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Doko</a:t>
            </a:r>
            <a:r>
              <a:rPr lang="en-IN" b="0" i="0" dirty="0">
                <a:solidFill>
                  <a:srgbClr val="222222"/>
                </a:solidFill>
                <a:effectLst/>
                <a:latin typeface="Arial" panose="020B0604020202020204" pitchFamily="34" charset="0"/>
                <a:hlinkClick r:id="rId3"/>
              </a:rPr>
              <a:t>, and Rajeev DS </a:t>
            </a:r>
            <a:r>
              <a:rPr lang="en-IN" b="0" i="0" dirty="0" err="1">
                <a:solidFill>
                  <a:srgbClr val="222222"/>
                </a:solidFill>
                <a:effectLst/>
                <a:latin typeface="Arial" panose="020B0604020202020204" pitchFamily="34" charset="0"/>
                <a:hlinkClick r:id="rId3"/>
              </a:rPr>
              <a:t>Raizada</a:t>
            </a:r>
            <a:r>
              <a:rPr lang="en-IN" b="0" i="0" dirty="0">
                <a:solidFill>
                  <a:srgbClr val="222222"/>
                </a:solidFill>
                <a:effectLst/>
                <a:latin typeface="Arial" panose="020B0604020202020204" pitchFamily="34" charset="0"/>
                <a:hlinkClick r:id="rId3"/>
              </a:rPr>
              <a:t>. "Predicting neural activity patterns associated with sentences using a neurobiologically motivated model of semantic representation." </a:t>
            </a:r>
            <a:r>
              <a:rPr lang="en-IN" b="0" i="1" dirty="0">
                <a:solidFill>
                  <a:srgbClr val="222222"/>
                </a:solidFill>
                <a:effectLst/>
                <a:latin typeface="Arial" panose="020B0604020202020204" pitchFamily="34" charset="0"/>
                <a:hlinkClick r:id="rId3"/>
              </a:rPr>
              <a:t>Cerebral Cortex</a:t>
            </a:r>
            <a:r>
              <a:rPr lang="en-IN" b="0" i="0" dirty="0">
                <a:solidFill>
                  <a:srgbClr val="222222"/>
                </a:solidFill>
                <a:effectLst/>
                <a:latin typeface="Arial" panose="020B0604020202020204" pitchFamily="34" charset="0"/>
                <a:hlinkClick r:id="rId3"/>
              </a:rPr>
              <a:t> 27, no. 9 (2017): 4379-4395.</a:t>
            </a:r>
            <a:endParaRPr lang="en-IN" b="0" i="0" dirty="0">
              <a:solidFill>
                <a:srgbClr val="222222"/>
              </a:solidFill>
              <a:effectLst/>
              <a:latin typeface="Arial" panose="020B0604020202020204" pitchFamily="34" charset="0"/>
            </a:endParaRPr>
          </a:p>
          <a:p>
            <a:pPr marL="0" indent="0">
              <a:buNone/>
            </a:pPr>
            <a:r>
              <a:rPr lang="en-IN" b="0" i="0" dirty="0">
                <a:solidFill>
                  <a:srgbClr val="222222"/>
                </a:solidFill>
                <a:effectLst/>
                <a:latin typeface="Arial" panose="020B0604020202020204" pitchFamily="34" charset="0"/>
                <a:hlinkClick r:id="rId4"/>
              </a:rPr>
              <a:t>Anderson, Andrew James, Kelsey McDermott, Brian Rooks, Kathi L. Heffner, David </a:t>
            </a:r>
            <a:r>
              <a:rPr lang="en-IN" b="0" i="0" dirty="0" err="1">
                <a:solidFill>
                  <a:srgbClr val="222222"/>
                </a:solidFill>
                <a:effectLst/>
                <a:latin typeface="Arial" panose="020B0604020202020204" pitchFamily="34" charset="0"/>
                <a:hlinkClick r:id="rId4"/>
              </a:rPr>
              <a:t>Dodell</a:t>
            </a:r>
            <a:r>
              <a:rPr lang="en-IN" b="0" i="0" dirty="0">
                <a:solidFill>
                  <a:srgbClr val="222222"/>
                </a:solidFill>
                <a:effectLst/>
                <a:latin typeface="Arial" panose="020B0604020202020204" pitchFamily="34" charset="0"/>
                <a:hlinkClick r:id="rId4"/>
              </a:rPr>
              <a:t>-Feder, and Feng V. Lin. "Decoding individual identity from brain activity elicited in imagining common experiences." </a:t>
            </a:r>
            <a:r>
              <a:rPr lang="en-IN" b="0" i="1" dirty="0">
                <a:solidFill>
                  <a:srgbClr val="222222"/>
                </a:solidFill>
                <a:effectLst/>
                <a:latin typeface="Arial" panose="020B0604020202020204" pitchFamily="34" charset="0"/>
                <a:hlinkClick r:id="rId4"/>
              </a:rPr>
              <a:t>Nature communications</a:t>
            </a:r>
            <a:r>
              <a:rPr lang="en-IN" b="0" i="0" dirty="0">
                <a:solidFill>
                  <a:srgbClr val="222222"/>
                </a:solidFill>
                <a:effectLst/>
                <a:latin typeface="Arial" panose="020B0604020202020204" pitchFamily="34" charset="0"/>
                <a:hlinkClick r:id="rId4"/>
              </a:rPr>
              <a:t> 11, no. 1 (2020): 1-14.</a:t>
            </a:r>
            <a:endParaRPr lang="en-IN" dirty="0"/>
          </a:p>
          <a:p>
            <a:pPr marL="0" indent="0">
              <a:buNone/>
            </a:pPr>
            <a:endParaRPr lang="en-IN" dirty="0"/>
          </a:p>
          <a:p>
            <a:pPr marL="0" indent="0">
              <a:buNone/>
            </a:pPr>
            <a:endParaRPr lang="en-IN" dirty="0"/>
          </a:p>
        </p:txBody>
      </p:sp>
      <p:sp>
        <p:nvSpPr>
          <p:cNvPr id="2" name="Title 1">
            <a:extLst>
              <a:ext uri="{FF2B5EF4-FFF2-40B4-BE49-F238E27FC236}">
                <a16:creationId xmlns:a16="http://schemas.microsoft.com/office/drawing/2014/main" id="{E0844563-D7C2-D9E6-3923-DF90639CDA4B}"/>
              </a:ext>
            </a:extLst>
          </p:cNvPr>
          <p:cNvSpPr>
            <a:spLocks noGrp="1"/>
          </p:cNvSpPr>
          <p:nvPr>
            <p:ph type="title"/>
          </p:nvPr>
        </p:nvSpPr>
        <p:spPr/>
        <p:txBody>
          <a:bodyPr/>
          <a:lstStyle/>
          <a:p>
            <a:r>
              <a:rPr lang="en-US" dirty="0"/>
              <a:t>Experiential attributes model for text stimuli</a:t>
            </a:r>
            <a:endParaRPr lang="en-IN" dirty="0"/>
          </a:p>
        </p:txBody>
      </p:sp>
      <p:pic>
        <p:nvPicPr>
          <p:cNvPr id="8" name="Content Placeholder 2">
            <a:extLst>
              <a:ext uri="{FF2B5EF4-FFF2-40B4-BE49-F238E27FC236}">
                <a16:creationId xmlns:a16="http://schemas.microsoft.com/office/drawing/2014/main" id="{6B0F8A98-35EB-5083-67EC-DC1A584F8791}"/>
              </a:ext>
            </a:extLst>
          </p:cNvPr>
          <p:cNvPicPr>
            <a:picLocks noGrp="1" noChangeAspect="1"/>
          </p:cNvPicPr>
          <p:nvPr>
            <p:ph idx="14"/>
          </p:nvPr>
        </p:nvPicPr>
        <p:blipFill>
          <a:blip r:embed="rId5"/>
          <a:stretch>
            <a:fillRect/>
          </a:stretch>
        </p:blipFill>
        <p:spPr>
          <a:xfrm>
            <a:off x="6958645" y="1128713"/>
            <a:ext cx="4467258" cy="4157693"/>
          </a:xfrm>
        </p:spPr>
      </p:pic>
      <p:sp>
        <p:nvSpPr>
          <p:cNvPr id="7" name="Footer Placeholder 4">
            <a:extLst>
              <a:ext uri="{FF2B5EF4-FFF2-40B4-BE49-F238E27FC236}">
                <a16:creationId xmlns:a16="http://schemas.microsoft.com/office/drawing/2014/main" id="{058704D0-C893-0704-177E-BCE23B0727C6}"/>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41059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FF0A5-C2D6-983B-421E-24F07029FB99}"/>
              </a:ext>
            </a:extLst>
          </p:cNvPr>
          <p:cNvSpPr>
            <a:spLocks noGrp="1"/>
          </p:cNvSpPr>
          <p:nvPr>
            <p:ph idx="1"/>
          </p:nvPr>
        </p:nvSpPr>
        <p:spPr>
          <a:xfrm>
            <a:off x="147638" y="1128713"/>
            <a:ext cx="5805487" cy="1376189"/>
          </a:xfrm>
        </p:spPr>
        <p:txBody>
          <a:bodyPr>
            <a:normAutofit fontScale="92500"/>
          </a:bodyPr>
          <a:lstStyle/>
          <a:p>
            <a:r>
              <a:rPr lang="en-IN" dirty="0">
                <a:solidFill>
                  <a:srgbClr val="2E2E2E"/>
                </a:solidFill>
                <a:latin typeface="NexusSerif"/>
              </a:rPr>
              <a:t>E</a:t>
            </a:r>
            <a:r>
              <a:rPr lang="en-IN" b="0" i="0" dirty="0">
                <a:solidFill>
                  <a:srgbClr val="2E2E2E"/>
                </a:solidFill>
                <a:effectLst/>
                <a:latin typeface="NexusSerif"/>
              </a:rPr>
              <a:t>ach stimulus is represented using a binary vector capturing membership to one of the eight semantic categories.</a:t>
            </a:r>
          </a:p>
          <a:p>
            <a:endParaRPr lang="en-IN" dirty="0"/>
          </a:p>
          <a:p>
            <a:endParaRPr lang="en-IN" dirty="0"/>
          </a:p>
        </p:txBody>
      </p:sp>
      <p:sp>
        <p:nvSpPr>
          <p:cNvPr id="4" name="Slide Number Placeholder 3">
            <a:extLst>
              <a:ext uri="{FF2B5EF4-FFF2-40B4-BE49-F238E27FC236}">
                <a16:creationId xmlns:a16="http://schemas.microsoft.com/office/drawing/2014/main" id="{25D2DF5A-D2F6-BF25-41DE-C960A6BBB155}"/>
              </a:ext>
            </a:extLst>
          </p:cNvPr>
          <p:cNvSpPr>
            <a:spLocks noGrp="1"/>
          </p:cNvSpPr>
          <p:nvPr>
            <p:ph type="sldNum" sz="quarter" idx="12"/>
          </p:nvPr>
        </p:nvSpPr>
        <p:spPr/>
        <p:txBody>
          <a:bodyPr/>
          <a:lstStyle/>
          <a:p>
            <a:fld id="{AE17A532-D286-470D-AE82-1500C848B688}" type="slidenum">
              <a:rPr lang="en-US" smtClean="0"/>
              <a:pPr/>
              <a:t>32</a:t>
            </a:fld>
            <a:endParaRPr lang="en-US" dirty="0"/>
          </a:p>
        </p:txBody>
      </p:sp>
      <p:sp>
        <p:nvSpPr>
          <p:cNvPr id="5" name="Content Placeholder 4">
            <a:extLst>
              <a:ext uri="{FF2B5EF4-FFF2-40B4-BE49-F238E27FC236}">
                <a16:creationId xmlns:a16="http://schemas.microsoft.com/office/drawing/2014/main" id="{0FF80277-81EE-516B-C347-AD335F9E6E70}"/>
              </a:ext>
            </a:extLst>
          </p:cNvPr>
          <p:cNvSpPr>
            <a:spLocks noGrp="1"/>
          </p:cNvSpPr>
          <p:nvPr>
            <p:ph idx="4294967295"/>
          </p:nvPr>
        </p:nvSpPr>
        <p:spPr>
          <a:xfrm>
            <a:off x="147638" y="5980512"/>
            <a:ext cx="11891962" cy="236550"/>
          </a:xfrm>
        </p:spPr>
        <p:txBody>
          <a:bodyPr>
            <a:normAutofit fontScale="25000" lnSpcReduction="20000"/>
          </a:bodyPr>
          <a:lstStyle/>
          <a:p>
            <a:pPr marL="0" indent="0">
              <a:buNone/>
            </a:pPr>
            <a:r>
              <a:rPr lang="en-IN" b="0" i="0" dirty="0" err="1">
                <a:solidFill>
                  <a:srgbClr val="222222"/>
                </a:solidFill>
                <a:effectLst/>
                <a:latin typeface="Arial" panose="020B0604020202020204" pitchFamily="34" charset="0"/>
                <a:hlinkClick r:id="rId3"/>
              </a:rPr>
              <a:t>Handjaras</a:t>
            </a:r>
            <a:r>
              <a:rPr lang="en-IN" b="0" i="0" dirty="0">
                <a:solidFill>
                  <a:srgbClr val="222222"/>
                </a:solidFill>
                <a:effectLst/>
                <a:latin typeface="Arial" panose="020B0604020202020204" pitchFamily="34" charset="0"/>
                <a:hlinkClick r:id="rId3"/>
              </a:rPr>
              <a:t>, Giacomo, Emiliano Ricciardi, Andrea Leo, Alessandro Lenci, Luca </a:t>
            </a:r>
            <a:r>
              <a:rPr lang="en-IN" b="0" i="0" dirty="0" err="1">
                <a:solidFill>
                  <a:srgbClr val="222222"/>
                </a:solidFill>
                <a:effectLst/>
                <a:latin typeface="Arial" panose="020B0604020202020204" pitchFamily="34" charset="0"/>
                <a:hlinkClick r:id="rId3"/>
              </a:rPr>
              <a:t>Cecchetti</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Mirco</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Cosottini</a:t>
            </a:r>
            <a:r>
              <a:rPr lang="en-IN" b="0" i="0" dirty="0">
                <a:solidFill>
                  <a:srgbClr val="222222"/>
                </a:solidFill>
                <a:effectLst/>
                <a:latin typeface="Arial" panose="020B0604020202020204" pitchFamily="34" charset="0"/>
                <a:hlinkClick r:id="rId3"/>
              </a:rPr>
              <a:t>, Giovanna Marotta, and Pietro </a:t>
            </a:r>
            <a:r>
              <a:rPr lang="en-IN" b="0" i="0" dirty="0" err="1">
                <a:solidFill>
                  <a:srgbClr val="222222"/>
                </a:solidFill>
                <a:effectLst/>
                <a:latin typeface="Arial" panose="020B0604020202020204" pitchFamily="34" charset="0"/>
                <a:hlinkClick r:id="rId3"/>
              </a:rPr>
              <a:t>Pietrini</a:t>
            </a:r>
            <a:r>
              <a:rPr lang="en-IN" b="0" i="0" dirty="0">
                <a:solidFill>
                  <a:srgbClr val="222222"/>
                </a:solidFill>
                <a:effectLst/>
                <a:latin typeface="Arial" panose="020B0604020202020204" pitchFamily="34" charset="0"/>
                <a:hlinkClick r:id="rId3"/>
              </a:rPr>
              <a:t>. "How concepts are encoded in the human brain: a modality independent, category-based cortical organization of semantic knowledge." </a:t>
            </a:r>
            <a:r>
              <a:rPr lang="en-IN" b="0" i="1" dirty="0">
                <a:solidFill>
                  <a:srgbClr val="222222"/>
                </a:solidFill>
                <a:effectLst/>
                <a:latin typeface="Arial" panose="020B0604020202020204" pitchFamily="34" charset="0"/>
                <a:hlinkClick r:id="rId3"/>
              </a:rPr>
              <a:t>Neuroimage</a:t>
            </a:r>
            <a:r>
              <a:rPr lang="en-IN" b="0" i="0" dirty="0">
                <a:solidFill>
                  <a:srgbClr val="222222"/>
                </a:solidFill>
                <a:effectLst/>
                <a:latin typeface="Arial" panose="020B0604020202020204" pitchFamily="34" charset="0"/>
                <a:hlinkClick r:id="rId3"/>
              </a:rPr>
              <a:t> 135 (2016): 232-242.</a:t>
            </a:r>
            <a:endParaRPr lang="en-IN" dirty="0"/>
          </a:p>
          <a:p>
            <a:pPr marL="0" indent="0">
              <a:buNone/>
            </a:pPr>
            <a:r>
              <a:rPr lang="en-IN" b="0" i="0" dirty="0">
                <a:solidFill>
                  <a:srgbClr val="222222"/>
                </a:solidFill>
                <a:effectLst/>
                <a:latin typeface="Arial" panose="020B0604020202020204" pitchFamily="34" charset="0"/>
                <a:hlinkClick r:id="rId4"/>
              </a:rPr>
              <a:t>Wang, Jing, Vladimir L. </a:t>
            </a:r>
            <a:r>
              <a:rPr lang="en-IN" b="0" i="0" dirty="0" err="1">
                <a:solidFill>
                  <a:srgbClr val="222222"/>
                </a:solidFill>
                <a:effectLst/>
                <a:latin typeface="Arial" panose="020B0604020202020204" pitchFamily="34" charset="0"/>
                <a:hlinkClick r:id="rId4"/>
              </a:rPr>
              <a:t>Cherkassky</a:t>
            </a:r>
            <a:r>
              <a:rPr lang="en-IN" b="0" i="0" dirty="0">
                <a:solidFill>
                  <a:srgbClr val="222222"/>
                </a:solidFill>
                <a:effectLst/>
                <a:latin typeface="Arial" panose="020B0604020202020204" pitchFamily="34" charset="0"/>
                <a:hlinkClick r:id="rId4"/>
              </a:rPr>
              <a:t>, and Marcel Adam Just. "Predicting the brain activation pattern associated with the propositional content of a sentence: </a:t>
            </a:r>
            <a:r>
              <a:rPr lang="en-IN" b="0" i="0" dirty="0" err="1">
                <a:solidFill>
                  <a:srgbClr val="222222"/>
                </a:solidFill>
                <a:effectLst/>
                <a:latin typeface="Arial" panose="020B0604020202020204" pitchFamily="34" charset="0"/>
                <a:hlinkClick r:id="rId4"/>
              </a:rPr>
              <a:t>modeling</a:t>
            </a:r>
            <a:r>
              <a:rPr lang="en-IN" b="0" i="0" dirty="0">
                <a:solidFill>
                  <a:srgbClr val="222222"/>
                </a:solidFill>
                <a:effectLst/>
                <a:latin typeface="Arial" panose="020B0604020202020204" pitchFamily="34" charset="0"/>
                <a:hlinkClick r:id="rId4"/>
              </a:rPr>
              <a:t> neural representations of events and states." </a:t>
            </a:r>
            <a:r>
              <a:rPr lang="en-IN" b="0" i="1" dirty="0">
                <a:solidFill>
                  <a:srgbClr val="222222"/>
                </a:solidFill>
                <a:effectLst/>
                <a:latin typeface="Arial" panose="020B0604020202020204" pitchFamily="34" charset="0"/>
                <a:hlinkClick r:id="rId4"/>
              </a:rPr>
              <a:t>Human brain mapping</a:t>
            </a:r>
            <a:r>
              <a:rPr lang="en-IN" b="0" i="0" dirty="0">
                <a:solidFill>
                  <a:srgbClr val="222222"/>
                </a:solidFill>
                <a:effectLst/>
                <a:latin typeface="Arial" panose="020B0604020202020204" pitchFamily="34" charset="0"/>
                <a:hlinkClick r:id="rId4"/>
              </a:rPr>
              <a:t> 38, no. 10 (2017): 4865-4881.</a:t>
            </a:r>
            <a:endParaRPr lang="en-IN" b="0" i="0" dirty="0">
              <a:solidFill>
                <a:srgbClr val="222222"/>
              </a:solidFill>
              <a:effectLst/>
              <a:latin typeface="Arial" panose="020B0604020202020204" pitchFamily="34" charset="0"/>
            </a:endParaRPr>
          </a:p>
          <a:p>
            <a:pPr marL="0" indent="0">
              <a:buNone/>
            </a:pPr>
            <a:endParaRPr lang="en-IN" dirty="0"/>
          </a:p>
          <a:p>
            <a:pPr marL="0" indent="0">
              <a:buNone/>
            </a:pPr>
            <a:endParaRPr lang="en-IN" dirty="0"/>
          </a:p>
          <a:p>
            <a:pPr marL="0" indent="0">
              <a:buNone/>
            </a:pPr>
            <a:endParaRPr lang="en-IN" dirty="0"/>
          </a:p>
        </p:txBody>
      </p:sp>
      <p:sp>
        <p:nvSpPr>
          <p:cNvPr id="6" name="Content Placeholder 5">
            <a:extLst>
              <a:ext uri="{FF2B5EF4-FFF2-40B4-BE49-F238E27FC236}">
                <a16:creationId xmlns:a16="http://schemas.microsoft.com/office/drawing/2014/main" id="{097C6563-D16F-9F9D-69C8-2DB54F02B832}"/>
              </a:ext>
            </a:extLst>
          </p:cNvPr>
          <p:cNvSpPr>
            <a:spLocks noGrp="1"/>
          </p:cNvSpPr>
          <p:nvPr>
            <p:ph idx="14"/>
          </p:nvPr>
        </p:nvSpPr>
        <p:spPr>
          <a:xfrm>
            <a:off x="6234113" y="1128713"/>
            <a:ext cx="5805487" cy="2091083"/>
          </a:xfrm>
        </p:spPr>
        <p:txBody>
          <a:bodyPr>
            <a:normAutofit fontScale="77500" lnSpcReduction="20000"/>
          </a:bodyPr>
          <a:lstStyle/>
          <a:p>
            <a:r>
              <a:rPr lang="en-IN" dirty="0"/>
              <a:t>42 </a:t>
            </a:r>
            <a:r>
              <a:rPr lang="en-IN" dirty="0" err="1"/>
              <a:t>neurally</a:t>
            </a:r>
            <a:r>
              <a:rPr lang="en-IN" dirty="0"/>
              <a:t> plausible semantic features (NPSFs)</a:t>
            </a:r>
          </a:p>
          <a:p>
            <a:pPr lvl="1"/>
            <a:r>
              <a:rPr lang="en-IN" dirty="0"/>
              <a:t>Perceptual and affective characteristics of an entity (10 NPSFs coded such features, such as man-made, size, </a:t>
            </a:r>
            <a:r>
              <a:rPr lang="en-IN" dirty="0" err="1"/>
              <a:t>color</a:t>
            </a:r>
            <a:r>
              <a:rPr lang="en-IN" dirty="0"/>
              <a:t>, temperature, positive affective valence, high affective arousal), animate beings (person, human-group, animal), and time and space properties (e.g. unenclosed setting, change of location)</a:t>
            </a:r>
          </a:p>
          <a:p>
            <a:pPr lvl="1"/>
            <a:endParaRPr lang="en-IN" dirty="0"/>
          </a:p>
        </p:txBody>
      </p:sp>
      <p:sp>
        <p:nvSpPr>
          <p:cNvPr id="7" name="Title 6">
            <a:extLst>
              <a:ext uri="{FF2B5EF4-FFF2-40B4-BE49-F238E27FC236}">
                <a16:creationId xmlns:a16="http://schemas.microsoft.com/office/drawing/2014/main" id="{39A1CA43-B93E-E8B2-803F-12744399EC21}"/>
              </a:ext>
            </a:extLst>
          </p:cNvPr>
          <p:cNvSpPr>
            <a:spLocks noGrp="1"/>
          </p:cNvSpPr>
          <p:nvPr>
            <p:ph type="title"/>
          </p:nvPr>
        </p:nvSpPr>
        <p:spPr/>
        <p:txBody>
          <a:bodyPr/>
          <a:lstStyle/>
          <a:p>
            <a:r>
              <a:rPr lang="en-US" dirty="0"/>
              <a:t>Binary attribute representations</a:t>
            </a:r>
            <a:endParaRPr lang="en-IN" dirty="0"/>
          </a:p>
        </p:txBody>
      </p:sp>
      <p:pic>
        <p:nvPicPr>
          <p:cNvPr id="9" name="Picture 4">
            <a:extLst>
              <a:ext uri="{FF2B5EF4-FFF2-40B4-BE49-F238E27FC236}">
                <a16:creationId xmlns:a16="http://schemas.microsoft.com/office/drawing/2014/main" id="{BFF4B0E4-2CE9-DF2C-C9B5-673876C527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904"/>
          <a:stretch/>
        </p:blipFill>
        <p:spPr bwMode="auto">
          <a:xfrm>
            <a:off x="1573875" y="2814786"/>
            <a:ext cx="3498543" cy="300028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8">
            <a:extLst>
              <a:ext uri="{FF2B5EF4-FFF2-40B4-BE49-F238E27FC236}">
                <a16:creationId xmlns:a16="http://schemas.microsoft.com/office/drawing/2014/main" id="{2DAFFF72-11CB-F61A-A63A-1229423DF4EA}"/>
              </a:ext>
            </a:extLst>
          </p:cNvPr>
          <p:cNvPicPr>
            <a:picLocks noChangeAspect="1"/>
          </p:cNvPicPr>
          <p:nvPr/>
        </p:nvPicPr>
        <p:blipFill rotWithShape="1">
          <a:blip r:embed="rId6"/>
          <a:srcRect t="14452"/>
          <a:stretch/>
        </p:blipFill>
        <p:spPr>
          <a:xfrm>
            <a:off x="6799379" y="3209366"/>
            <a:ext cx="4529137" cy="2605702"/>
          </a:xfrm>
          <a:prstGeom prst="rect">
            <a:avLst/>
          </a:prstGeom>
        </p:spPr>
      </p:pic>
      <p:pic>
        <p:nvPicPr>
          <p:cNvPr id="11" name="Content Placeholder 2">
            <a:extLst>
              <a:ext uri="{FF2B5EF4-FFF2-40B4-BE49-F238E27FC236}">
                <a16:creationId xmlns:a16="http://schemas.microsoft.com/office/drawing/2014/main" id="{20548429-328C-63B3-F768-296A85656645}"/>
              </a:ext>
            </a:extLst>
          </p:cNvPr>
          <p:cNvPicPr>
            <a:picLocks noChangeAspect="1"/>
          </p:cNvPicPr>
          <p:nvPr/>
        </p:nvPicPr>
        <p:blipFill>
          <a:blip r:embed="rId7"/>
          <a:stretch>
            <a:fillRect/>
          </a:stretch>
        </p:blipFill>
        <p:spPr>
          <a:xfrm>
            <a:off x="12604866" y="-409402"/>
            <a:ext cx="4171203" cy="5167312"/>
          </a:xfrm>
          <a:prstGeom prst="rect">
            <a:avLst/>
          </a:prstGeom>
        </p:spPr>
      </p:pic>
      <p:pic>
        <p:nvPicPr>
          <p:cNvPr id="13" name="Picture 12">
            <a:extLst>
              <a:ext uri="{FF2B5EF4-FFF2-40B4-BE49-F238E27FC236}">
                <a16:creationId xmlns:a16="http://schemas.microsoft.com/office/drawing/2014/main" id="{50BEAE5C-5BBC-EEC3-252F-5B8B1D5DAC82}"/>
              </a:ext>
            </a:extLst>
          </p:cNvPr>
          <p:cNvPicPr>
            <a:picLocks noChangeAspect="1"/>
          </p:cNvPicPr>
          <p:nvPr/>
        </p:nvPicPr>
        <p:blipFill>
          <a:blip r:embed="rId8"/>
          <a:stretch>
            <a:fillRect/>
          </a:stretch>
        </p:blipFill>
        <p:spPr>
          <a:xfrm>
            <a:off x="12604866" y="5100888"/>
            <a:ext cx="5981744" cy="2190766"/>
          </a:xfrm>
          <a:prstGeom prst="rect">
            <a:avLst/>
          </a:prstGeom>
        </p:spPr>
      </p:pic>
      <p:sp>
        <p:nvSpPr>
          <p:cNvPr id="8" name="Footer Placeholder 4">
            <a:extLst>
              <a:ext uri="{FF2B5EF4-FFF2-40B4-BE49-F238E27FC236}">
                <a16:creationId xmlns:a16="http://schemas.microsoft.com/office/drawing/2014/main" id="{400C9B4F-1FB4-E87D-E661-7EB5FA0E0D91}"/>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3576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Neuro-AI Alignment: Introduction</a:t>
            </a:r>
          </a:p>
          <a:p>
            <a:pPr lvl="1"/>
            <a:r>
              <a:rPr lang="en-US" dirty="0">
                <a:solidFill>
                  <a:schemeClr val="bg1">
                    <a:lumMod val="65000"/>
                  </a:schemeClr>
                </a:solidFill>
              </a:rPr>
              <a:t>Brain Encoding/Decoding: Techniques and Research Goals</a:t>
            </a:r>
          </a:p>
          <a:p>
            <a:pPr lvl="1"/>
            <a:r>
              <a:rPr lang="en-US" dirty="0">
                <a:solidFill>
                  <a:schemeClr val="bg1">
                    <a:lumMod val="65000"/>
                  </a:schemeClr>
                </a:solidFill>
              </a:rPr>
              <a:t>Introduction to popular text datasets</a:t>
            </a:r>
          </a:p>
          <a:p>
            <a:pPr lvl="1"/>
            <a:r>
              <a:rPr lang="en-IN" dirty="0">
                <a:solidFill>
                  <a:schemeClr val="bg2">
                    <a:lumMod val="75000"/>
                  </a:schemeClr>
                </a:solidFill>
              </a:rPr>
              <a:t>Text Stimulus Representations</a:t>
            </a:r>
            <a:endParaRPr lang="en-US" dirty="0">
              <a:solidFill>
                <a:schemeClr val="bg2">
                  <a:lumMod val="75000"/>
                </a:schemeClr>
              </a:solidFill>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33</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EF7C5056-6576-0C1F-995F-0DAFEE90DBC0}"/>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751042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US" dirty="0">
                <a:solidFill>
                  <a:schemeClr val="bg1">
                    <a:lumMod val="65000"/>
                  </a:schemeClr>
                </a:solidFill>
              </a:rPr>
              <a:t>09.30 AM – 11.15 AM	Bapi Raju		Neuro-AI alignment: Introduction</a:t>
            </a:r>
          </a:p>
          <a:p>
            <a:r>
              <a:rPr lang="en-US" dirty="0"/>
              <a:t>11.15 AM – 11.30 AM	Coffee Break	</a:t>
            </a:r>
          </a:p>
          <a:p>
            <a:r>
              <a:rPr lang="en-US" dirty="0"/>
              <a:t>11.30 AM – 1.00 PM	</a:t>
            </a:r>
            <a:r>
              <a:rPr lang="en-US" dirty="0" err="1"/>
              <a:t>Subba</a:t>
            </a:r>
            <a:r>
              <a:rPr lang="en-US" dirty="0"/>
              <a:t> Reddy	Similarities and differences between 					language processing in brains and machines</a:t>
            </a:r>
          </a:p>
          <a:p>
            <a:r>
              <a:rPr lang="en-US" dirty="0">
                <a:solidFill>
                  <a:schemeClr val="bg1">
                    <a:lumMod val="65000"/>
                  </a:schemeClr>
                </a:solidFill>
              </a:rPr>
              <a:t>1.00 PM – 2.00 PM	Lunch Break	</a:t>
            </a:r>
          </a:p>
          <a:p>
            <a:r>
              <a:rPr lang="en-US" dirty="0">
                <a:solidFill>
                  <a:schemeClr val="bg1">
                    <a:lumMod val="65000"/>
                  </a:schemeClr>
                </a:solidFill>
              </a:rPr>
              <a:t>2.00 PM – 3.30 PM	Mounika </a:t>
            </a:r>
            <a:r>
              <a:rPr lang="en-US" dirty="0" err="1">
                <a:solidFill>
                  <a:schemeClr val="bg1">
                    <a:lumMod val="65000"/>
                  </a:schemeClr>
                </a:solidFill>
              </a:rPr>
              <a:t>Marreddy</a:t>
            </a:r>
            <a:r>
              <a:rPr lang="en-US" dirty="0">
                <a:solidFill>
                  <a:schemeClr val="bg1">
                    <a:lumMod val="65000"/>
                  </a:schemeClr>
                </a:solidFill>
              </a:rPr>
              <a:t> Recent trends in LLMs</a:t>
            </a:r>
          </a:p>
          <a:p>
            <a:r>
              <a:rPr lang="en-US" dirty="0">
                <a:solidFill>
                  <a:schemeClr val="bg1">
                    <a:lumMod val="65000"/>
                  </a:schemeClr>
                </a:solidFill>
              </a:rPr>
              <a:t>3.30 PM – 3.45 PM	Coffee Break	</a:t>
            </a:r>
          </a:p>
          <a:p>
            <a:r>
              <a:rPr lang="en-US" dirty="0">
                <a:solidFill>
                  <a:schemeClr val="bg1">
                    <a:lumMod val="65000"/>
                  </a:schemeClr>
                </a:solidFill>
              </a:rPr>
              <a:t>3.45 PM – 5.45 PM	</a:t>
            </a:r>
            <a:r>
              <a:rPr lang="en-US" dirty="0" err="1">
                <a:solidFill>
                  <a:schemeClr val="bg1">
                    <a:lumMod val="65000"/>
                  </a:schemeClr>
                </a:solidFill>
              </a:rPr>
              <a:t>Subba</a:t>
            </a:r>
            <a:r>
              <a:rPr lang="en-US" dirty="0">
                <a:solidFill>
                  <a:schemeClr val="bg1">
                    <a:lumMod val="65000"/>
                  </a:schemeClr>
                </a:solidFill>
              </a:rPr>
              <a:t> &amp; Mounika	Hands-on-session</a:t>
            </a:r>
          </a:p>
          <a:p>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34</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Footer Placeholder 4">
            <a:extLst>
              <a:ext uri="{FF2B5EF4-FFF2-40B4-BE49-F238E27FC236}">
                <a16:creationId xmlns:a16="http://schemas.microsoft.com/office/drawing/2014/main" id="{DBB7668D-E3E1-735D-285B-993CE2D27C34}"/>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390727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66C5-B62D-480A-B183-84A7811834F0}"/>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BBD0EAD8-3C48-43C2-8EE5-2BDC141DECC9}"/>
              </a:ext>
            </a:extLst>
          </p:cNvPr>
          <p:cNvSpPr>
            <a:spLocks noGrp="1"/>
          </p:cNvSpPr>
          <p:nvPr>
            <p:ph idx="1"/>
          </p:nvPr>
        </p:nvSpPr>
        <p:spPr/>
        <p:txBody>
          <a:bodyPr/>
          <a:lstStyle/>
          <a:p>
            <a:r>
              <a:rPr lang="en-US" dirty="0"/>
              <a:t>Questions</a:t>
            </a:r>
          </a:p>
          <a:p>
            <a:pPr lvl="1"/>
            <a:r>
              <a:rPr lang="en-US" dirty="0">
                <a:hlinkClick r:id="rId2"/>
              </a:rPr>
              <a:t>subba-reddy.oota@inria.fr</a:t>
            </a:r>
            <a:endParaRPr lang="en-US" dirty="0"/>
          </a:p>
          <a:p>
            <a:pPr lvl="1"/>
            <a:r>
              <a:rPr lang="en-US" dirty="0">
                <a:hlinkClick r:id="rId3"/>
              </a:rPr>
              <a:t>raju.bapi@iiit.ac.in</a:t>
            </a:r>
            <a:endParaRPr lang="en-US" dirty="0"/>
          </a:p>
          <a:p>
            <a:r>
              <a:rPr lang="en-US" dirty="0"/>
              <a:t>Connect with us:</a:t>
            </a:r>
          </a:p>
          <a:p>
            <a:pPr lvl="1"/>
            <a:r>
              <a:rPr lang="en-US" dirty="0">
                <a:hlinkClick r:id="rId4"/>
              </a:rPr>
              <a:t>https://www.linkedin.com/in/subba-reddy-oota-11a91254/</a:t>
            </a:r>
          </a:p>
          <a:p>
            <a:pPr lvl="1"/>
            <a:r>
              <a:rPr lang="en-US" dirty="0">
                <a:hlinkClick r:id="rId5"/>
              </a:rPr>
              <a:t>https://sites.google.com/view/bccl-iiith/home</a:t>
            </a:r>
            <a:r>
              <a:rPr lang="en-US" dirty="0"/>
              <a:t> </a:t>
            </a:r>
          </a:p>
          <a:p>
            <a:pPr lvl="1"/>
            <a:endParaRPr lang="en-US" dirty="0"/>
          </a:p>
          <a:p>
            <a:pPr lvl="1"/>
            <a:endParaRPr lang="en-US" dirty="0"/>
          </a:p>
          <a:p>
            <a:endParaRPr lang="en-US" dirty="0"/>
          </a:p>
          <a:p>
            <a:endParaRPr lang="en-US" dirty="0"/>
          </a:p>
        </p:txBody>
      </p:sp>
      <p:sp>
        <p:nvSpPr>
          <p:cNvPr id="4" name="Footer Placeholder 3">
            <a:extLst>
              <a:ext uri="{FF2B5EF4-FFF2-40B4-BE49-F238E27FC236}">
                <a16:creationId xmlns:a16="http://schemas.microsoft.com/office/drawing/2014/main" id="{ECB2C294-C7C2-4AB4-9B10-9ADF140B3CC4}"/>
              </a:ext>
            </a:extLst>
          </p:cNvPr>
          <p:cNvSpPr>
            <a:spLocks noGrp="1"/>
          </p:cNvSpPr>
          <p:nvPr>
            <p:ph type="ftr" sz="quarter" idx="11"/>
          </p:nvPr>
        </p:nvSpPr>
        <p:spPr/>
        <p:txBody>
          <a:bodyPr/>
          <a:lstStyle/>
          <a:p>
            <a:r>
              <a:rPr lang="en-IN"/>
              <a:t>IJCNN 2023: DL for Brain Encoding and Decoding</a:t>
            </a:r>
            <a:endParaRPr lang="en-US" dirty="0"/>
          </a:p>
        </p:txBody>
      </p:sp>
      <p:sp>
        <p:nvSpPr>
          <p:cNvPr id="6" name="Slide Number Placeholder 5">
            <a:extLst>
              <a:ext uri="{FF2B5EF4-FFF2-40B4-BE49-F238E27FC236}">
                <a16:creationId xmlns:a16="http://schemas.microsoft.com/office/drawing/2014/main" id="{61F5D1C5-E312-475A-8309-9706BAC662BC}"/>
              </a:ext>
            </a:extLst>
          </p:cNvPr>
          <p:cNvSpPr>
            <a:spLocks noGrp="1"/>
          </p:cNvSpPr>
          <p:nvPr>
            <p:ph type="sldNum" sz="quarter" idx="12"/>
          </p:nvPr>
        </p:nvSpPr>
        <p:spPr/>
        <p:txBody>
          <a:bodyPr/>
          <a:lstStyle/>
          <a:p>
            <a:fld id="{AE17A532-D286-470D-AE82-1500C848B688}" type="slidenum">
              <a:rPr lang="en-US" smtClean="0"/>
              <a:pPr/>
              <a:t>35</a:t>
            </a:fld>
            <a:endParaRPr lang="en-US" dirty="0"/>
          </a:p>
        </p:txBody>
      </p:sp>
    </p:spTree>
    <p:extLst>
      <p:ext uri="{BB962C8B-B14F-4D97-AF65-F5344CB8AC3E}">
        <p14:creationId xmlns:p14="http://schemas.microsoft.com/office/powerpoint/2010/main" val="20076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D614-DA05-E7BC-0F42-C79D6BDC65B7}"/>
              </a:ext>
            </a:extLst>
          </p:cNvPr>
          <p:cNvSpPr>
            <a:spLocks noGrp="1"/>
          </p:cNvSpPr>
          <p:nvPr>
            <p:ph type="title"/>
          </p:nvPr>
        </p:nvSpPr>
        <p:spPr/>
        <p:txBody>
          <a:bodyPr/>
          <a:lstStyle/>
          <a:p>
            <a:r>
              <a:rPr lang="en-US" dirty="0"/>
              <a:t>Neuroscience</a:t>
            </a:r>
            <a:endParaRPr lang="en-IN" dirty="0"/>
          </a:p>
        </p:txBody>
      </p:sp>
      <p:sp>
        <p:nvSpPr>
          <p:cNvPr id="3" name="Content Placeholder 2">
            <a:extLst>
              <a:ext uri="{FF2B5EF4-FFF2-40B4-BE49-F238E27FC236}">
                <a16:creationId xmlns:a16="http://schemas.microsoft.com/office/drawing/2014/main" id="{A26987A6-B743-A27A-A536-708A22F8C58F}"/>
              </a:ext>
            </a:extLst>
          </p:cNvPr>
          <p:cNvSpPr>
            <a:spLocks noGrp="1"/>
          </p:cNvSpPr>
          <p:nvPr>
            <p:ph idx="1"/>
          </p:nvPr>
        </p:nvSpPr>
        <p:spPr>
          <a:xfrm>
            <a:off x="147638" y="1512048"/>
            <a:ext cx="11891962" cy="4783978"/>
          </a:xfrm>
        </p:spPr>
        <p:txBody>
          <a:bodyPr>
            <a:normAutofit fontScale="92500" lnSpcReduction="10000"/>
          </a:bodyPr>
          <a:lstStyle/>
          <a:p>
            <a:r>
              <a:rPr lang="en-IN" dirty="0"/>
              <a:t>Field of science that studies the structure and function of the nervous system of different species.</a:t>
            </a:r>
          </a:p>
          <a:p>
            <a:r>
              <a:rPr lang="en-IN" dirty="0"/>
              <a:t>Involves answering interesting questions</a:t>
            </a:r>
          </a:p>
          <a:p>
            <a:pPr lvl="1"/>
            <a:r>
              <a:rPr lang="en-IN" dirty="0"/>
              <a:t>How learning occurs during adolescence, and how it differs from the way adults learn and form memories.</a:t>
            </a:r>
          </a:p>
          <a:p>
            <a:pPr lvl="1"/>
            <a:r>
              <a:rPr lang="en-IN" dirty="0"/>
              <a:t>Which specific cells in the brain (and what connections they form with other cells), have a role in how memories are formed. </a:t>
            </a:r>
          </a:p>
          <a:p>
            <a:pPr lvl="1"/>
            <a:r>
              <a:rPr lang="en-IN" dirty="0"/>
              <a:t>How animals cancel out irrelevant information arriving from the senses and focus only on information that matters.</a:t>
            </a:r>
          </a:p>
          <a:p>
            <a:pPr lvl="1"/>
            <a:r>
              <a:rPr lang="en-IN" dirty="0"/>
              <a:t>How do humans make decisions.</a:t>
            </a:r>
          </a:p>
          <a:p>
            <a:pPr lvl="1"/>
            <a:r>
              <a:rPr lang="en-IN" dirty="0"/>
              <a:t>How humans develop speech and learn languages.  </a:t>
            </a:r>
          </a:p>
          <a:p>
            <a:r>
              <a:rPr lang="en-IN" dirty="0"/>
              <a:t>Neuroscientists study diverse topics that help us understand how the brain and nervous system work.</a:t>
            </a:r>
          </a:p>
          <a:p>
            <a:endParaRPr lang="en-IN" dirty="0"/>
          </a:p>
        </p:txBody>
      </p:sp>
      <p:sp>
        <p:nvSpPr>
          <p:cNvPr id="5" name="Slide Number Placeholder 4">
            <a:extLst>
              <a:ext uri="{FF2B5EF4-FFF2-40B4-BE49-F238E27FC236}">
                <a16:creationId xmlns:a16="http://schemas.microsoft.com/office/drawing/2014/main" id="{13EAA4C2-05BC-74CC-9E6A-95AA10C72634}"/>
              </a:ext>
            </a:extLst>
          </p:cNvPr>
          <p:cNvSpPr>
            <a:spLocks noGrp="1"/>
          </p:cNvSpPr>
          <p:nvPr>
            <p:ph type="sldNum" sz="quarter" idx="12"/>
          </p:nvPr>
        </p:nvSpPr>
        <p:spPr/>
        <p:txBody>
          <a:bodyPr/>
          <a:lstStyle/>
          <a:p>
            <a:fld id="{AE17A532-D286-470D-AE82-1500C848B688}" type="slidenum">
              <a:rPr lang="en-US" smtClean="0"/>
              <a:pPr/>
              <a:t>4</a:t>
            </a:fld>
            <a:endParaRPr lang="en-US" dirty="0"/>
          </a:p>
        </p:txBody>
      </p:sp>
      <p:sp>
        <p:nvSpPr>
          <p:cNvPr id="6" name="Content Placeholder 5">
            <a:extLst>
              <a:ext uri="{FF2B5EF4-FFF2-40B4-BE49-F238E27FC236}">
                <a16:creationId xmlns:a16="http://schemas.microsoft.com/office/drawing/2014/main" id="{CF9ECD21-8F43-1C78-A261-BA0C7503B73B}"/>
              </a:ext>
            </a:extLst>
          </p:cNvPr>
          <p:cNvSpPr>
            <a:spLocks noGrp="1"/>
          </p:cNvSpPr>
          <p:nvPr>
            <p:ph idx="13"/>
          </p:nvPr>
        </p:nvSpPr>
        <p:spPr/>
        <p:txBody>
          <a:bodyPr>
            <a:normAutofit fontScale="40000" lnSpcReduction="20000"/>
          </a:bodyPr>
          <a:lstStyle/>
          <a:p>
            <a:endParaRPr lang="en-IN"/>
          </a:p>
        </p:txBody>
      </p:sp>
      <p:pic>
        <p:nvPicPr>
          <p:cNvPr id="8" name="Google Shape;231;p29">
            <a:extLst>
              <a:ext uri="{FF2B5EF4-FFF2-40B4-BE49-F238E27FC236}">
                <a16:creationId xmlns:a16="http://schemas.microsoft.com/office/drawing/2014/main" id="{06C21076-5B64-4031-2FC5-0BBBADA6F718}"/>
              </a:ext>
            </a:extLst>
          </p:cNvPr>
          <p:cNvPicPr preferRelativeResize="0"/>
          <p:nvPr/>
        </p:nvPicPr>
        <p:blipFill rotWithShape="1">
          <a:blip r:embed="rId2">
            <a:alphaModFix/>
          </a:blip>
          <a:srcRect l="16546" t="9851" r="25253" b="15006"/>
          <a:stretch/>
        </p:blipFill>
        <p:spPr>
          <a:xfrm>
            <a:off x="10518590" y="16435"/>
            <a:ext cx="1614874" cy="1399574"/>
          </a:xfrm>
          <a:prstGeom prst="rect">
            <a:avLst/>
          </a:prstGeom>
          <a:noFill/>
          <a:ln>
            <a:noFill/>
          </a:ln>
        </p:spPr>
      </p:pic>
      <p:sp>
        <p:nvSpPr>
          <p:cNvPr id="7" name="Footer Placeholder 4">
            <a:extLst>
              <a:ext uri="{FF2B5EF4-FFF2-40B4-BE49-F238E27FC236}">
                <a16:creationId xmlns:a16="http://schemas.microsoft.com/office/drawing/2014/main" id="{C5A57237-431B-0F6A-B8B7-FABD79461373}"/>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1293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43A5E7D-273C-8AD4-02C2-9FBEF7FC3526}"/>
                  </a:ext>
                </a:extLst>
              </p:cNvPr>
              <p:cNvSpPr>
                <a:spLocks noGrp="1"/>
              </p:cNvSpPr>
              <p:nvPr>
                <p:ph idx="1"/>
              </p:nvPr>
            </p:nvSpPr>
            <p:spPr/>
            <p:txBody>
              <a:bodyPr>
                <a:normAutofit fontScale="92500" lnSpcReduction="10000"/>
              </a:bodyPr>
              <a:lstStyle/>
              <a:p>
                <a:r>
                  <a:rPr lang="en-IN" dirty="0"/>
                  <a:t>Encoding is the process of learning the mapping </a:t>
                </a:r>
                <a14:m>
                  <m:oMath xmlns:m="http://schemas.openxmlformats.org/officeDocument/2006/math">
                    <m:r>
                      <a:rPr lang="en-IN" i="1" dirty="0" smtClean="0">
                        <a:latin typeface="Cambria Math" panose="02040503050406030204" pitchFamily="18" charset="0"/>
                      </a:rPr>
                      <m:t>𝑒</m:t>
                    </m:r>
                  </m:oMath>
                </a14:m>
                <a:r>
                  <a:rPr lang="en-IN" dirty="0"/>
                  <a:t> from the stimuli </a:t>
                </a:r>
                <a14:m>
                  <m:oMath xmlns:m="http://schemas.openxmlformats.org/officeDocument/2006/math">
                    <m:r>
                      <a:rPr lang="en-IN" i="1" dirty="0" smtClean="0">
                        <a:latin typeface="Cambria Math" panose="02040503050406030204" pitchFamily="18" charset="0"/>
                      </a:rPr>
                      <m:t>𝑆</m:t>
                    </m:r>
                  </m:oMath>
                </a14:m>
                <a:r>
                  <a:rPr lang="en-IN" dirty="0"/>
                  <a:t> to the neural activation </a:t>
                </a:r>
                <a14:m>
                  <m:oMath xmlns:m="http://schemas.openxmlformats.org/officeDocument/2006/math">
                    <m:r>
                      <a:rPr lang="en-IN" i="1" dirty="0" smtClean="0">
                        <a:latin typeface="Cambria Math" panose="02040503050406030204" pitchFamily="18" charset="0"/>
                      </a:rPr>
                      <m:t>𝐹</m:t>
                    </m:r>
                  </m:oMath>
                </a14:m>
                <a:r>
                  <a:rPr lang="en-IN" dirty="0"/>
                  <a:t>. </a:t>
                </a:r>
              </a:p>
              <a:p>
                <a:pPr lvl="1"/>
                <a:r>
                  <a:rPr lang="en-IN" dirty="0"/>
                  <a:t>Using feature </a:t>
                </a:r>
                <a:r>
                  <a:rPr lang="en-IN" dirty="0" err="1"/>
                  <a:t>engg</a:t>
                </a:r>
                <a:r>
                  <a:rPr lang="en-IN" dirty="0"/>
                  <a:t> (A) or deep learning (D)</a:t>
                </a:r>
              </a:p>
              <a:p>
                <a:r>
                  <a:rPr lang="en-IN" dirty="0"/>
                  <a:t>Decoding constitutes learning mapping </a:t>
                </a:r>
                <a14:m>
                  <m:oMath xmlns:m="http://schemas.openxmlformats.org/officeDocument/2006/math">
                    <m:r>
                      <a:rPr lang="en-IN" i="1" dirty="0" smtClean="0">
                        <a:latin typeface="Cambria Math" panose="02040503050406030204" pitchFamily="18" charset="0"/>
                      </a:rPr>
                      <m:t>𝑑</m:t>
                    </m:r>
                  </m:oMath>
                </a14:m>
                <a:r>
                  <a:rPr lang="en-IN" dirty="0"/>
                  <a:t>, which predicts stimuli </a:t>
                </a:r>
                <a14:m>
                  <m:oMath xmlns:m="http://schemas.openxmlformats.org/officeDocument/2006/math">
                    <m:r>
                      <a:rPr lang="en-IN" i="1" dirty="0" smtClean="0">
                        <a:latin typeface="Cambria Math" panose="02040503050406030204" pitchFamily="18" charset="0"/>
                      </a:rPr>
                      <m:t>𝑆</m:t>
                    </m:r>
                  </m:oMath>
                </a14:m>
                <a:r>
                  <a:rPr lang="en-IN" dirty="0"/>
                  <a:t> back from the brain activation </a:t>
                </a:r>
                <a14:m>
                  <m:oMath xmlns:m="http://schemas.openxmlformats.org/officeDocument/2006/math">
                    <m:r>
                      <a:rPr lang="en-IN" i="1" dirty="0" smtClean="0">
                        <a:latin typeface="Cambria Math" panose="02040503050406030204" pitchFamily="18" charset="0"/>
                      </a:rPr>
                      <m:t>𝐹</m:t>
                    </m:r>
                  </m:oMath>
                </a14:m>
                <a:r>
                  <a:rPr lang="en-IN" dirty="0"/>
                  <a:t>.</a:t>
                </a:r>
              </a:p>
              <a:p>
                <a:pPr lvl="1"/>
                <a:r>
                  <a:rPr lang="en-IN" dirty="0"/>
                  <a:t>Oftentimes, we predict a stimulus representation </a:t>
                </a:r>
                <a14:m>
                  <m:oMath xmlns:m="http://schemas.openxmlformats.org/officeDocument/2006/math">
                    <m:r>
                      <a:rPr lang="en-IN" i="1" dirty="0" smtClean="0">
                        <a:latin typeface="Cambria Math" panose="02040503050406030204" pitchFamily="18" charset="0"/>
                      </a:rPr>
                      <m:t>𝑅</m:t>
                    </m:r>
                  </m:oMath>
                </a14:m>
                <a:r>
                  <a:rPr lang="en-IN" dirty="0"/>
                  <a:t> rather than actually reconstructing </a:t>
                </a:r>
                <a14:m>
                  <m:oMath xmlns:m="http://schemas.openxmlformats.org/officeDocument/2006/math">
                    <m:r>
                      <a:rPr lang="en-IN" i="1" dirty="0" smtClean="0">
                        <a:latin typeface="Cambria Math" panose="02040503050406030204" pitchFamily="18" charset="0"/>
                      </a:rPr>
                      <m:t>𝑆</m:t>
                    </m:r>
                  </m:oMath>
                </a14:m>
                <a:r>
                  <a:rPr lang="en-IN" dirty="0"/>
                  <a:t>.</a:t>
                </a:r>
              </a:p>
              <a:p>
                <a:r>
                  <a:rPr lang="en-IN" dirty="0"/>
                  <a:t>Other forms of encoding/decoding</a:t>
                </a:r>
              </a:p>
              <a:p>
                <a:pPr lvl="1"/>
                <a:r>
                  <a:rPr lang="en-IN" dirty="0"/>
                  <a:t>(B): Map participants’ behaviour to neural variables.</a:t>
                </a:r>
              </a:p>
              <a:p>
                <a:pPr lvl="1"/>
                <a:r>
                  <a:rPr lang="en-IN" dirty="0"/>
                  <a:t>(C): Mapping between activity in different brain regions.</a:t>
                </a:r>
              </a:p>
              <a:p>
                <a:endParaRPr lang="en-IN" dirty="0"/>
              </a:p>
            </p:txBody>
          </p:sp>
        </mc:Choice>
        <mc:Fallback xmlns="">
          <p:sp>
            <p:nvSpPr>
              <p:cNvPr id="7" name="Content Placeholder 6">
                <a:extLst>
                  <a:ext uri="{FF2B5EF4-FFF2-40B4-BE49-F238E27FC236}">
                    <a16:creationId xmlns:a16="http://schemas.microsoft.com/office/drawing/2014/main" id="{743A5E7D-273C-8AD4-02C2-9FBEF7FC3526}"/>
                  </a:ext>
                </a:extLst>
              </p:cNvPr>
              <p:cNvSpPr>
                <a:spLocks noGrp="1" noRot="1" noChangeAspect="1" noMove="1" noResize="1" noEditPoints="1" noAdjustHandles="1" noChangeArrowheads="1" noChangeShapeType="1" noTextEdit="1"/>
              </p:cNvSpPr>
              <p:nvPr>
                <p:ph idx="1"/>
              </p:nvPr>
            </p:nvSpPr>
            <p:spPr>
              <a:blipFill>
                <a:blip r:embed="rId2"/>
                <a:stretch>
                  <a:fillRect l="-1574" t="-2358" r="-315"/>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5A4DE5C4-0CD2-03F9-77DB-0948F3CE39FC}"/>
              </a:ext>
            </a:extLst>
          </p:cNvPr>
          <p:cNvSpPr>
            <a:spLocks noGrp="1"/>
          </p:cNvSpPr>
          <p:nvPr>
            <p:ph type="sldNum" sz="quarter" idx="12"/>
          </p:nvPr>
        </p:nvSpPr>
        <p:spPr/>
        <p:txBody>
          <a:bodyPr/>
          <a:lstStyle/>
          <a:p>
            <a:fld id="{AE17A532-D286-470D-AE82-1500C848B688}" type="slidenum">
              <a:rPr lang="en-US" smtClean="0"/>
              <a:pPr/>
              <a:t>5</a:t>
            </a:fld>
            <a:endParaRPr lang="en-US" dirty="0"/>
          </a:p>
        </p:txBody>
      </p:sp>
      <p:sp>
        <p:nvSpPr>
          <p:cNvPr id="8" name="Content Placeholder 7">
            <a:extLst>
              <a:ext uri="{FF2B5EF4-FFF2-40B4-BE49-F238E27FC236}">
                <a16:creationId xmlns:a16="http://schemas.microsoft.com/office/drawing/2014/main" id="{C4C125C9-8B78-B138-953A-55A1E5CE3EFF}"/>
              </a:ext>
            </a:extLst>
          </p:cNvPr>
          <p:cNvSpPr>
            <a:spLocks noGrp="1"/>
          </p:cNvSpPr>
          <p:nvPr>
            <p:ph idx="4294967295"/>
          </p:nvPr>
        </p:nvSpPr>
        <p:spPr>
          <a:xfrm>
            <a:off x="147638" y="6296025"/>
            <a:ext cx="11891962" cy="236550"/>
          </a:xfrm>
        </p:spPr>
        <p:txBody>
          <a:bodyPr>
            <a:normAutofit fontScale="32500" lnSpcReduction="20000"/>
          </a:bodyPr>
          <a:lstStyle/>
          <a:p>
            <a:pPr marL="0" indent="0">
              <a:buNone/>
            </a:pPr>
            <a:r>
              <a:rPr lang="en-IN" b="0" i="0" dirty="0">
                <a:solidFill>
                  <a:srgbClr val="222222"/>
                </a:solidFill>
                <a:effectLst/>
                <a:latin typeface="Arial" panose="020B0604020202020204" pitchFamily="34" charset="0"/>
                <a:hlinkClick r:id="rId3"/>
              </a:rPr>
              <a:t>Ivanova, Anna A., Martin </a:t>
            </a:r>
            <a:r>
              <a:rPr lang="en-IN" b="0" i="0" dirty="0" err="1">
                <a:solidFill>
                  <a:srgbClr val="222222"/>
                </a:solidFill>
                <a:effectLst/>
                <a:latin typeface="Arial" panose="020B0604020202020204" pitchFamily="34" charset="0"/>
                <a:hlinkClick r:id="rId3"/>
              </a:rPr>
              <a:t>Schrimpf</a:t>
            </a:r>
            <a:r>
              <a:rPr lang="en-IN" b="0" i="0" dirty="0">
                <a:solidFill>
                  <a:srgbClr val="222222"/>
                </a:solidFill>
                <a:effectLst/>
                <a:latin typeface="Arial" panose="020B0604020202020204" pitchFamily="34" charset="0"/>
                <a:hlinkClick r:id="rId3"/>
              </a:rPr>
              <a:t>, Stefano </a:t>
            </a:r>
            <a:r>
              <a:rPr lang="en-IN" b="0" i="0" dirty="0" err="1">
                <a:solidFill>
                  <a:srgbClr val="222222"/>
                </a:solidFill>
                <a:effectLst/>
                <a:latin typeface="Arial" panose="020B0604020202020204" pitchFamily="34" charset="0"/>
                <a:hlinkClick r:id="rId3"/>
              </a:rPr>
              <a:t>Anzellotti</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Noga</a:t>
            </a:r>
            <a:r>
              <a:rPr lang="en-IN" b="0" i="0" dirty="0">
                <a:solidFill>
                  <a:srgbClr val="222222"/>
                </a:solidFill>
                <a:effectLst/>
                <a:latin typeface="Arial" panose="020B0604020202020204" pitchFamily="34" charset="0"/>
                <a:hlinkClick r:id="rId3"/>
              </a:rPr>
              <a:t> </a:t>
            </a:r>
            <a:r>
              <a:rPr lang="en-IN" b="0" i="0" dirty="0" err="1">
                <a:solidFill>
                  <a:srgbClr val="222222"/>
                </a:solidFill>
                <a:effectLst/>
                <a:latin typeface="Arial" panose="020B0604020202020204" pitchFamily="34" charset="0"/>
                <a:hlinkClick r:id="rId3"/>
              </a:rPr>
              <a:t>Zaslavsky</a:t>
            </a:r>
            <a:r>
              <a:rPr lang="en-IN" b="0" i="0" dirty="0">
                <a:solidFill>
                  <a:srgbClr val="222222"/>
                </a:solidFill>
                <a:effectLst/>
                <a:latin typeface="Arial" panose="020B0604020202020204" pitchFamily="34" charset="0"/>
                <a:hlinkClick r:id="rId3"/>
              </a:rPr>
              <a:t>, Evelina </a:t>
            </a:r>
            <a:r>
              <a:rPr lang="en-IN" b="0" i="0" dirty="0" err="1">
                <a:solidFill>
                  <a:srgbClr val="222222"/>
                </a:solidFill>
                <a:effectLst/>
                <a:latin typeface="Arial" panose="020B0604020202020204" pitchFamily="34" charset="0"/>
                <a:hlinkClick r:id="rId3"/>
              </a:rPr>
              <a:t>Fedorenko</a:t>
            </a:r>
            <a:r>
              <a:rPr lang="en-IN" b="0" i="0" dirty="0">
                <a:solidFill>
                  <a:srgbClr val="222222"/>
                </a:solidFill>
                <a:effectLst/>
                <a:latin typeface="Arial" panose="020B0604020202020204" pitchFamily="34" charset="0"/>
                <a:hlinkClick r:id="rId3"/>
              </a:rPr>
              <a:t>, and Leyla </a:t>
            </a:r>
            <a:r>
              <a:rPr lang="en-IN" b="0" i="0" dirty="0" err="1">
                <a:solidFill>
                  <a:srgbClr val="222222"/>
                </a:solidFill>
                <a:effectLst/>
                <a:latin typeface="Arial" panose="020B0604020202020204" pitchFamily="34" charset="0"/>
                <a:hlinkClick r:id="rId3"/>
              </a:rPr>
              <a:t>Isik</a:t>
            </a:r>
            <a:r>
              <a:rPr lang="en-IN" b="0" i="0" dirty="0">
                <a:solidFill>
                  <a:srgbClr val="222222"/>
                </a:solidFill>
                <a:effectLst/>
                <a:latin typeface="Arial" panose="020B0604020202020204" pitchFamily="34" charset="0"/>
                <a:hlinkClick r:id="rId3"/>
              </a:rPr>
              <a:t>. "Is it that simple? Linear mapping models in cognitive neuroscience." </a:t>
            </a:r>
            <a:r>
              <a:rPr lang="en-IN" b="0" i="1" dirty="0" err="1">
                <a:solidFill>
                  <a:srgbClr val="222222"/>
                </a:solidFill>
                <a:effectLst/>
                <a:latin typeface="Arial" panose="020B0604020202020204" pitchFamily="34" charset="0"/>
                <a:hlinkClick r:id="rId3"/>
              </a:rPr>
              <a:t>bioRxiv</a:t>
            </a:r>
            <a:r>
              <a:rPr lang="en-IN" b="0" i="0" dirty="0">
                <a:solidFill>
                  <a:srgbClr val="222222"/>
                </a:solidFill>
                <a:effectLst/>
                <a:latin typeface="Arial" panose="020B0604020202020204" pitchFamily="34" charset="0"/>
                <a:hlinkClick r:id="rId3"/>
              </a:rPr>
              <a:t> (2021).</a:t>
            </a:r>
            <a:endParaRPr lang="en-IN" dirty="0"/>
          </a:p>
        </p:txBody>
      </p:sp>
      <p:pic>
        <p:nvPicPr>
          <p:cNvPr id="11" name="Content Placeholder 10">
            <a:extLst>
              <a:ext uri="{FF2B5EF4-FFF2-40B4-BE49-F238E27FC236}">
                <a16:creationId xmlns:a16="http://schemas.microsoft.com/office/drawing/2014/main" id="{AB6A7B4E-0A9B-0B90-C50A-FF7183A11201}"/>
              </a:ext>
            </a:extLst>
          </p:cNvPr>
          <p:cNvPicPr>
            <a:picLocks noGrp="1" noChangeAspect="1"/>
          </p:cNvPicPr>
          <p:nvPr>
            <p:ph idx="14"/>
          </p:nvPr>
        </p:nvPicPr>
        <p:blipFill>
          <a:blip r:embed="rId4"/>
          <a:stretch>
            <a:fillRect/>
          </a:stretch>
        </p:blipFill>
        <p:spPr>
          <a:xfrm>
            <a:off x="6556430" y="1128713"/>
            <a:ext cx="5160852" cy="5167312"/>
          </a:xfrm>
        </p:spPr>
      </p:pic>
      <p:sp>
        <p:nvSpPr>
          <p:cNvPr id="2" name="Title 1">
            <a:extLst>
              <a:ext uri="{FF2B5EF4-FFF2-40B4-BE49-F238E27FC236}">
                <a16:creationId xmlns:a16="http://schemas.microsoft.com/office/drawing/2014/main" id="{BD8A4194-FA7C-8E79-E12B-EC3F56AB2C4C}"/>
              </a:ext>
            </a:extLst>
          </p:cNvPr>
          <p:cNvSpPr>
            <a:spLocks noGrp="1"/>
          </p:cNvSpPr>
          <p:nvPr>
            <p:ph type="title"/>
          </p:nvPr>
        </p:nvSpPr>
        <p:spPr/>
        <p:txBody>
          <a:bodyPr>
            <a:normAutofit fontScale="90000"/>
          </a:bodyPr>
          <a:lstStyle/>
          <a:p>
            <a:r>
              <a:rPr lang="en-US" dirty="0"/>
              <a:t>Brain encoding and decoding in cognitive neuroscience</a:t>
            </a:r>
            <a:endParaRPr lang="en-IN" dirty="0"/>
          </a:p>
        </p:txBody>
      </p:sp>
      <p:sp>
        <p:nvSpPr>
          <p:cNvPr id="3" name="Rectangle 2">
            <a:extLst>
              <a:ext uri="{FF2B5EF4-FFF2-40B4-BE49-F238E27FC236}">
                <a16:creationId xmlns:a16="http://schemas.microsoft.com/office/drawing/2014/main" id="{7A124B52-DF19-4DF2-5712-6828546A964B}"/>
              </a:ext>
            </a:extLst>
          </p:cNvPr>
          <p:cNvSpPr/>
          <p:nvPr/>
        </p:nvSpPr>
        <p:spPr>
          <a:xfrm>
            <a:off x="6556430" y="2438400"/>
            <a:ext cx="5160852" cy="25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ooter Placeholder 4">
            <a:extLst>
              <a:ext uri="{FF2B5EF4-FFF2-40B4-BE49-F238E27FC236}">
                <a16:creationId xmlns:a16="http://schemas.microsoft.com/office/drawing/2014/main" id="{DAE1622A-1758-5FDA-DC26-D4956E18FC80}"/>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90818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CCC5-2E7D-1B1E-ED61-30072D2A8709}"/>
              </a:ext>
            </a:extLst>
          </p:cNvPr>
          <p:cNvSpPr>
            <a:spLocks noGrp="1"/>
          </p:cNvSpPr>
          <p:nvPr>
            <p:ph type="title"/>
          </p:nvPr>
        </p:nvSpPr>
        <p:spPr/>
        <p:txBody>
          <a:bodyPr/>
          <a:lstStyle/>
          <a:p>
            <a:r>
              <a:rPr lang="en-US" dirty="0"/>
              <a:t>Brain encoding and decoding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C0C41F-43DF-8735-0D21-5BD386CB2CEF}"/>
                  </a:ext>
                </a:extLst>
              </p:cNvPr>
              <p:cNvSpPr>
                <a:spLocks noGrp="1"/>
              </p:cNvSpPr>
              <p:nvPr>
                <p:ph idx="1"/>
              </p:nvPr>
            </p:nvSpPr>
            <p:spPr/>
            <p:txBody>
              <a:bodyPr>
                <a:normAutofit/>
              </a:bodyPr>
              <a:lstStyle/>
              <a:p>
                <a:r>
                  <a:rPr lang="en-IN" dirty="0"/>
                  <a:t>For both encoding and decoding, the first step is to learn a stimulus representation </a:t>
                </a:r>
                <a14:m>
                  <m:oMath xmlns:m="http://schemas.openxmlformats.org/officeDocument/2006/math">
                    <m:r>
                      <a:rPr lang="en-IN" i="1" dirty="0" smtClean="0">
                        <a:latin typeface="Cambria Math" panose="02040503050406030204" pitchFamily="18" charset="0"/>
                      </a:rPr>
                      <m:t>𝑅</m:t>
                    </m:r>
                  </m:oMath>
                </a14:m>
                <a:r>
                  <a:rPr lang="en-IN" dirty="0"/>
                  <a:t> of the stimuli </a:t>
                </a:r>
                <a14:m>
                  <m:oMath xmlns:m="http://schemas.openxmlformats.org/officeDocument/2006/math">
                    <m:r>
                      <a:rPr lang="en-IN" i="1" dirty="0" smtClean="0">
                        <a:latin typeface="Cambria Math" panose="02040503050406030204" pitchFamily="18" charset="0"/>
                      </a:rPr>
                      <m:t>𝑆</m:t>
                    </m:r>
                  </m:oMath>
                </a14:m>
                <a:r>
                  <a:rPr lang="en-IN" dirty="0"/>
                  <a:t> at the train time.</a:t>
                </a:r>
              </a:p>
              <a:p>
                <a14:m>
                  <m:oMath xmlns:m="http://schemas.openxmlformats.org/officeDocument/2006/math">
                    <m:r>
                      <a:rPr lang="en-IN" i="1" dirty="0" smtClean="0">
                        <a:latin typeface="Cambria Math" panose="02040503050406030204" pitchFamily="18" charset="0"/>
                      </a:rPr>
                      <m:t>𝐹</m:t>
                    </m:r>
                  </m:oMath>
                </a14:m>
                <a:r>
                  <a:rPr lang="en-IN" dirty="0"/>
                  <a:t> is the brain response. </a:t>
                </a:r>
              </a:p>
              <a:p>
                <a:r>
                  <a:rPr lang="en-IN" dirty="0"/>
                  <a:t>Next</a:t>
                </a:r>
              </a:p>
              <a:p>
                <a:pPr lvl="1"/>
                <a:r>
                  <a:rPr lang="en-IN" dirty="0"/>
                  <a:t>For encoding, a regression function </a:t>
                </a:r>
                <a14:m>
                  <m:oMath xmlns:m="http://schemas.openxmlformats.org/officeDocument/2006/math">
                    <m:r>
                      <a:rPr lang="en-IN" i="1" dirty="0" smtClean="0">
                        <a:latin typeface="Cambria Math" panose="02040503050406030204" pitchFamily="18" charset="0"/>
                      </a:rPr>
                      <m:t>𝑒</m:t>
                    </m:r>
                    <m:r>
                      <a:rPr lang="en-IN" i="1" dirty="0" smtClean="0">
                        <a:latin typeface="Cambria Math" panose="02040503050406030204" pitchFamily="18" charset="0"/>
                      </a:rPr>
                      <m:t>:</m:t>
                    </m:r>
                    <m:r>
                      <a:rPr lang="en-IN" i="1" dirty="0" smtClean="0">
                        <a:latin typeface="Cambria Math" panose="02040503050406030204" pitchFamily="18" charset="0"/>
                      </a:rPr>
                      <m:t>𝑅</m:t>
                    </m:r>
                    <m:r>
                      <a:rPr lang="en-IN" i="1" dirty="0" smtClean="0">
                        <a:latin typeface="Cambria Math" panose="02040503050406030204" pitchFamily="18" charset="0"/>
                      </a:rPr>
                      <m:t>→</m:t>
                    </m:r>
                    <m:r>
                      <a:rPr lang="en-IN" i="1" dirty="0" smtClean="0">
                        <a:latin typeface="Cambria Math" panose="02040503050406030204" pitchFamily="18" charset="0"/>
                      </a:rPr>
                      <m:t>𝐹</m:t>
                    </m:r>
                  </m:oMath>
                </a14:m>
                <a:r>
                  <a:rPr lang="en-IN" dirty="0"/>
                  <a:t> is trained. </a:t>
                </a:r>
              </a:p>
              <a:p>
                <a:pPr lvl="1"/>
                <a:r>
                  <a:rPr lang="en-IN" dirty="0"/>
                  <a:t>For decoding, a function </a:t>
                </a:r>
                <a14:m>
                  <m:oMath xmlns:m="http://schemas.openxmlformats.org/officeDocument/2006/math">
                    <m:r>
                      <a:rPr lang="en-IN" i="1" dirty="0" smtClean="0">
                        <a:latin typeface="Cambria Math" panose="02040503050406030204" pitchFamily="18" charset="0"/>
                      </a:rPr>
                      <m:t>𝑑</m:t>
                    </m:r>
                    <m:r>
                      <a:rPr lang="en-IN" i="1" dirty="0" smtClean="0">
                        <a:latin typeface="Cambria Math" panose="02040503050406030204" pitchFamily="18" charset="0"/>
                      </a:rPr>
                      <m:t>:</m:t>
                    </m:r>
                    <m:r>
                      <a:rPr lang="en-IN" i="1" dirty="0" smtClean="0">
                        <a:latin typeface="Cambria Math" panose="02040503050406030204" pitchFamily="18" charset="0"/>
                      </a:rPr>
                      <m:t>𝐹</m:t>
                    </m:r>
                    <m:r>
                      <a:rPr lang="en-IN" i="1" dirty="0" smtClean="0">
                        <a:latin typeface="Cambria Math" panose="02040503050406030204" pitchFamily="18" charset="0"/>
                      </a:rPr>
                      <m:t>→</m:t>
                    </m:r>
                    <m:r>
                      <a:rPr lang="en-IN" i="1" dirty="0" smtClean="0">
                        <a:latin typeface="Cambria Math" panose="02040503050406030204" pitchFamily="18" charset="0"/>
                      </a:rPr>
                      <m:t>𝑅</m:t>
                    </m:r>
                  </m:oMath>
                </a14:m>
                <a:r>
                  <a:rPr lang="en-IN" dirty="0"/>
                  <a:t> is trained. </a:t>
                </a:r>
              </a:p>
              <a:p>
                <a:r>
                  <a:rPr lang="en-IN" dirty="0"/>
                  <a:t>These functions </a:t>
                </a:r>
                <a14:m>
                  <m:oMath xmlns:m="http://schemas.openxmlformats.org/officeDocument/2006/math">
                    <m:r>
                      <a:rPr lang="en-IN" i="1" dirty="0" smtClean="0">
                        <a:latin typeface="Cambria Math" panose="02040503050406030204" pitchFamily="18" charset="0"/>
                      </a:rPr>
                      <m:t>𝑒</m:t>
                    </m:r>
                  </m:oMath>
                </a14:m>
                <a:r>
                  <a:rPr lang="en-IN" dirty="0"/>
                  <a:t> and </a:t>
                </a:r>
                <a14:m>
                  <m:oMath xmlns:m="http://schemas.openxmlformats.org/officeDocument/2006/math">
                    <m:r>
                      <a:rPr lang="en-IN" i="1" dirty="0" smtClean="0">
                        <a:latin typeface="Cambria Math" panose="02040503050406030204" pitchFamily="18" charset="0"/>
                      </a:rPr>
                      <m:t>𝑑</m:t>
                    </m:r>
                  </m:oMath>
                </a14:m>
                <a:r>
                  <a:rPr lang="en-IN" dirty="0"/>
                  <a:t> can then be used at test time to process new stimuli and brain activations, respectively. </a:t>
                </a:r>
              </a:p>
            </p:txBody>
          </p:sp>
        </mc:Choice>
        <mc:Fallback xmlns="">
          <p:sp>
            <p:nvSpPr>
              <p:cNvPr id="3" name="Content Placeholder 2">
                <a:extLst>
                  <a:ext uri="{FF2B5EF4-FFF2-40B4-BE49-F238E27FC236}">
                    <a16:creationId xmlns:a16="http://schemas.microsoft.com/office/drawing/2014/main" id="{D4C0C41F-43DF-8735-0D21-5BD386CB2CEF}"/>
                  </a:ext>
                </a:extLst>
              </p:cNvPr>
              <p:cNvSpPr>
                <a:spLocks noGrp="1" noRot="1" noChangeAspect="1" noMove="1" noResize="1" noEditPoints="1" noAdjustHandles="1" noChangeArrowheads="1" noChangeShapeType="1" noTextEdit="1"/>
              </p:cNvSpPr>
              <p:nvPr>
                <p:ph idx="1"/>
              </p:nvPr>
            </p:nvSpPr>
            <p:spPr>
              <a:blipFill>
                <a:blip r:embed="rId2"/>
                <a:stretch>
                  <a:fillRect l="-923" t="-1878"/>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F2A81EAC-19DD-B50C-7DDD-B322A3B9CC91}"/>
              </a:ext>
            </a:extLst>
          </p:cNvPr>
          <p:cNvSpPr>
            <a:spLocks noGrp="1"/>
          </p:cNvSpPr>
          <p:nvPr>
            <p:ph type="ftr" sz="quarter" idx="11"/>
          </p:nvPr>
        </p:nvSpPr>
        <p:spPr/>
        <p:txBody>
          <a:bodyPr/>
          <a:lstStyle/>
          <a:p>
            <a:r>
              <a:rPr lang="en-IN"/>
              <a:t>IJCNN 2023: DL for Brain Encoding and Decoding</a:t>
            </a:r>
            <a:endParaRPr lang="en-US" dirty="0"/>
          </a:p>
        </p:txBody>
      </p:sp>
      <p:sp>
        <p:nvSpPr>
          <p:cNvPr id="5" name="Slide Number Placeholder 4">
            <a:extLst>
              <a:ext uri="{FF2B5EF4-FFF2-40B4-BE49-F238E27FC236}">
                <a16:creationId xmlns:a16="http://schemas.microsoft.com/office/drawing/2014/main" id="{27D4C16D-7FF3-A836-A3FB-A803B403D3A2}"/>
              </a:ext>
            </a:extLst>
          </p:cNvPr>
          <p:cNvSpPr>
            <a:spLocks noGrp="1"/>
          </p:cNvSpPr>
          <p:nvPr>
            <p:ph type="sldNum" sz="quarter" idx="12"/>
          </p:nvPr>
        </p:nvSpPr>
        <p:spPr/>
        <p:txBody>
          <a:bodyPr/>
          <a:lstStyle/>
          <a:p>
            <a:fld id="{AE17A532-D286-470D-AE82-1500C848B688}" type="slidenum">
              <a:rPr lang="en-US" smtClean="0"/>
              <a:pPr/>
              <a:t>6</a:t>
            </a:fld>
            <a:endParaRPr lang="en-US" dirty="0"/>
          </a:p>
        </p:txBody>
      </p:sp>
      <p:sp>
        <p:nvSpPr>
          <p:cNvPr id="6" name="Content Placeholder 5">
            <a:extLst>
              <a:ext uri="{FF2B5EF4-FFF2-40B4-BE49-F238E27FC236}">
                <a16:creationId xmlns:a16="http://schemas.microsoft.com/office/drawing/2014/main" id="{2A004489-057D-9B03-45C8-1A656FFC1E61}"/>
              </a:ext>
            </a:extLst>
          </p:cNvPr>
          <p:cNvSpPr>
            <a:spLocks noGrp="1"/>
          </p:cNvSpPr>
          <p:nvPr>
            <p:ph idx="13"/>
          </p:nvPr>
        </p:nvSpPr>
        <p:spPr/>
        <p:txBody>
          <a:bodyPr>
            <a:normAutofit fontScale="40000" lnSpcReduction="20000"/>
          </a:bodyPr>
          <a:lstStyle/>
          <a:p>
            <a:endParaRPr lang="en-IN"/>
          </a:p>
        </p:txBody>
      </p:sp>
    </p:spTree>
    <p:extLst>
      <p:ext uri="{BB962C8B-B14F-4D97-AF65-F5344CB8AC3E}">
        <p14:creationId xmlns:p14="http://schemas.microsoft.com/office/powerpoint/2010/main" val="79417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96493F36-A722-BFF3-809E-89796E4B15EB}"/>
              </a:ext>
            </a:extLst>
          </p:cNvPr>
          <p:cNvSpPr>
            <a:spLocks noGrp="1"/>
          </p:cNvSpPr>
          <p:nvPr>
            <p:ph idx="1"/>
          </p:nvPr>
        </p:nvSpPr>
        <p:spPr>
          <a:xfrm>
            <a:off x="6093619" y="952501"/>
            <a:ext cx="5805487" cy="5167312"/>
          </a:xfrm>
        </p:spPr>
        <p:txBody>
          <a:bodyPr>
            <a:normAutofit fontScale="85000" lnSpcReduction="20000"/>
          </a:bodyPr>
          <a:lstStyle/>
          <a:p>
            <a:r>
              <a:rPr lang="en-IN" dirty="0"/>
              <a:t>fMRI: high spatial but low time resolution. </a:t>
            </a:r>
          </a:p>
          <a:p>
            <a:pPr lvl="1"/>
            <a:r>
              <a:rPr lang="en-IN" dirty="0">
                <a:sym typeface="Wingdings" panose="05000000000000000000" pitchFamily="2" charset="2"/>
              </a:rPr>
              <a:t>Good </a:t>
            </a:r>
            <a:r>
              <a:rPr lang="en-IN" dirty="0"/>
              <a:t>to study a specific location in the brain</a:t>
            </a:r>
          </a:p>
          <a:p>
            <a:pPr lvl="1"/>
            <a:r>
              <a:rPr lang="en-IN" dirty="0"/>
              <a:t>Unsuitable for sentence-level analysis. fMRI takes about two seconds to complete a scan. This is far lower than the speed at which humans can process language. </a:t>
            </a:r>
          </a:p>
          <a:p>
            <a:pPr lvl="1"/>
            <a:r>
              <a:rPr lang="en-IN" dirty="0"/>
              <a:t>Cannot capture syntactic information (Gauthier and Levy, 2019)</a:t>
            </a:r>
          </a:p>
          <a:p>
            <a:r>
              <a:rPr lang="en-IN" dirty="0"/>
              <a:t>EEG: high time but low spatial resolution. </a:t>
            </a:r>
          </a:p>
          <a:p>
            <a:pPr lvl="1"/>
            <a:r>
              <a:rPr lang="en-IN" dirty="0"/>
              <a:t>Can preserve rich syntactic information (Hale et al., 2018)</a:t>
            </a:r>
          </a:p>
          <a:p>
            <a:pPr lvl="1"/>
            <a:r>
              <a:rPr lang="en-IN" dirty="0"/>
              <a:t>But cannot use for source analysis. </a:t>
            </a:r>
          </a:p>
          <a:p>
            <a:r>
              <a:rPr lang="en-IN" dirty="0" err="1"/>
              <a:t>fNIRS</a:t>
            </a:r>
            <a:r>
              <a:rPr lang="en-IN" dirty="0"/>
              <a:t>: compromise option</a:t>
            </a:r>
          </a:p>
          <a:p>
            <a:pPr lvl="1"/>
            <a:r>
              <a:rPr lang="en-IN" dirty="0"/>
              <a:t>Time resolution better than fMRI</a:t>
            </a:r>
          </a:p>
          <a:p>
            <a:pPr lvl="1"/>
            <a:r>
              <a:rPr lang="en-IN" dirty="0"/>
              <a:t>Spatial resolution better than EEG</a:t>
            </a:r>
          </a:p>
          <a:p>
            <a:pPr lvl="1"/>
            <a:r>
              <a:rPr lang="en-IN" dirty="0"/>
              <a:t>Balance of spatial and temporal resolution may not be enough to compensate for the loss in both.</a:t>
            </a:r>
          </a:p>
        </p:txBody>
      </p:sp>
      <p:sp>
        <p:nvSpPr>
          <p:cNvPr id="5" name="Slide Number Placeholder 4">
            <a:extLst>
              <a:ext uri="{FF2B5EF4-FFF2-40B4-BE49-F238E27FC236}">
                <a16:creationId xmlns:a16="http://schemas.microsoft.com/office/drawing/2014/main" id="{6E704009-4693-13A3-F709-77405A00EE51}"/>
              </a:ext>
            </a:extLst>
          </p:cNvPr>
          <p:cNvSpPr>
            <a:spLocks noGrp="1"/>
          </p:cNvSpPr>
          <p:nvPr>
            <p:ph type="sldNum" sz="quarter" idx="12"/>
          </p:nvPr>
        </p:nvSpPr>
        <p:spPr/>
        <p:txBody>
          <a:bodyPr/>
          <a:lstStyle/>
          <a:p>
            <a:fld id="{AE17A532-D286-470D-AE82-1500C848B688}" type="slidenum">
              <a:rPr lang="en-US" smtClean="0"/>
              <a:pPr/>
              <a:t>7</a:t>
            </a:fld>
            <a:endParaRPr lang="en-US" dirty="0"/>
          </a:p>
        </p:txBody>
      </p:sp>
      <p:sp>
        <p:nvSpPr>
          <p:cNvPr id="6" name="Content Placeholder 5">
            <a:extLst>
              <a:ext uri="{FF2B5EF4-FFF2-40B4-BE49-F238E27FC236}">
                <a16:creationId xmlns:a16="http://schemas.microsoft.com/office/drawing/2014/main" id="{445211DB-1596-BD2C-52E9-5CDC19AE2E45}"/>
              </a:ext>
            </a:extLst>
          </p:cNvPr>
          <p:cNvSpPr>
            <a:spLocks noGrp="1"/>
          </p:cNvSpPr>
          <p:nvPr>
            <p:ph idx="4294967295"/>
          </p:nvPr>
        </p:nvSpPr>
        <p:spPr>
          <a:xfrm>
            <a:off x="147638" y="6296025"/>
            <a:ext cx="11891962" cy="236550"/>
          </a:xfrm>
        </p:spPr>
        <p:txBody>
          <a:bodyPr>
            <a:normAutofit fontScale="25000" lnSpcReduction="20000"/>
          </a:bodyPr>
          <a:lstStyle/>
          <a:p>
            <a:pPr marL="0" indent="0">
              <a:buNone/>
            </a:pPr>
            <a:r>
              <a:rPr lang="en-IN" b="0" i="0" dirty="0">
                <a:solidFill>
                  <a:srgbClr val="222222"/>
                </a:solidFill>
                <a:effectLst/>
                <a:latin typeface="Arial" panose="020B0604020202020204" pitchFamily="34" charset="0"/>
                <a:hlinkClick r:id="rId3"/>
              </a:rPr>
              <a:t>Vogel, </a:t>
            </a:r>
            <a:r>
              <a:rPr lang="en-IN" b="0" i="0" dirty="0" err="1">
                <a:solidFill>
                  <a:srgbClr val="222222"/>
                </a:solidFill>
                <a:effectLst/>
                <a:latin typeface="Arial" panose="020B0604020202020204" pitchFamily="34" charset="0"/>
                <a:hlinkClick r:id="rId3"/>
              </a:rPr>
              <a:t>Jörn</a:t>
            </a:r>
            <a:r>
              <a:rPr lang="en-IN" b="0" i="0" dirty="0">
                <a:solidFill>
                  <a:srgbClr val="222222"/>
                </a:solidFill>
                <a:effectLst/>
                <a:latin typeface="Arial" panose="020B0604020202020204" pitchFamily="34" charset="0"/>
                <a:hlinkClick r:id="rId3"/>
              </a:rPr>
              <a:t>, Sami </a:t>
            </a:r>
            <a:r>
              <a:rPr lang="en-IN" b="0" i="0" dirty="0" err="1">
                <a:solidFill>
                  <a:srgbClr val="222222"/>
                </a:solidFill>
                <a:effectLst/>
                <a:latin typeface="Arial" panose="020B0604020202020204" pitchFamily="34" charset="0"/>
                <a:hlinkClick r:id="rId3"/>
              </a:rPr>
              <a:t>Haddadin</a:t>
            </a:r>
            <a:r>
              <a:rPr lang="en-IN" b="0" i="0" dirty="0">
                <a:solidFill>
                  <a:srgbClr val="222222"/>
                </a:solidFill>
                <a:effectLst/>
                <a:latin typeface="Arial" panose="020B0604020202020204" pitchFamily="34" charset="0"/>
                <a:hlinkClick r:id="rId3"/>
              </a:rPr>
              <a:t>, Beata </a:t>
            </a:r>
            <a:r>
              <a:rPr lang="en-IN" b="0" i="0" dirty="0" err="1">
                <a:solidFill>
                  <a:srgbClr val="222222"/>
                </a:solidFill>
                <a:effectLst/>
                <a:latin typeface="Arial" panose="020B0604020202020204" pitchFamily="34" charset="0"/>
                <a:hlinkClick r:id="rId3"/>
              </a:rPr>
              <a:t>Jarosiewicz</a:t>
            </a:r>
            <a:r>
              <a:rPr lang="en-IN" b="0" i="0" dirty="0">
                <a:solidFill>
                  <a:srgbClr val="222222"/>
                </a:solidFill>
                <a:effectLst/>
                <a:latin typeface="Arial" panose="020B0604020202020204" pitchFamily="34" charset="0"/>
                <a:hlinkClick r:id="rId3"/>
              </a:rPr>
              <a:t>, John D. </a:t>
            </a:r>
            <a:r>
              <a:rPr lang="en-IN" b="0" i="0" dirty="0" err="1">
                <a:solidFill>
                  <a:srgbClr val="222222"/>
                </a:solidFill>
                <a:effectLst/>
                <a:latin typeface="Arial" panose="020B0604020202020204" pitchFamily="34" charset="0"/>
                <a:hlinkClick r:id="rId3"/>
              </a:rPr>
              <a:t>Simeral</a:t>
            </a:r>
            <a:r>
              <a:rPr lang="en-IN" b="0" i="0" dirty="0">
                <a:solidFill>
                  <a:srgbClr val="222222"/>
                </a:solidFill>
                <a:effectLst/>
                <a:latin typeface="Arial" panose="020B0604020202020204" pitchFamily="34" charset="0"/>
                <a:hlinkClick r:id="rId3"/>
              </a:rPr>
              <a:t>, Daniel </a:t>
            </a:r>
            <a:r>
              <a:rPr lang="en-IN" b="0" i="0" dirty="0" err="1">
                <a:solidFill>
                  <a:srgbClr val="222222"/>
                </a:solidFill>
                <a:effectLst/>
                <a:latin typeface="Arial" panose="020B0604020202020204" pitchFamily="34" charset="0"/>
                <a:hlinkClick r:id="rId3"/>
              </a:rPr>
              <a:t>Bacher</a:t>
            </a:r>
            <a:r>
              <a:rPr lang="en-IN" b="0" i="0" dirty="0">
                <a:solidFill>
                  <a:srgbClr val="222222"/>
                </a:solidFill>
                <a:effectLst/>
                <a:latin typeface="Arial" panose="020B0604020202020204" pitchFamily="34" charset="0"/>
                <a:hlinkClick r:id="rId3"/>
              </a:rPr>
              <a:t>, Leigh R. Hochberg, John P. Donoghue, and Patrick van der </a:t>
            </a:r>
            <a:r>
              <a:rPr lang="en-IN" b="0" i="0" dirty="0" err="1">
                <a:solidFill>
                  <a:srgbClr val="222222"/>
                </a:solidFill>
                <a:effectLst/>
                <a:latin typeface="Arial" panose="020B0604020202020204" pitchFamily="34" charset="0"/>
                <a:hlinkClick r:id="rId3"/>
              </a:rPr>
              <a:t>Smagt</a:t>
            </a:r>
            <a:r>
              <a:rPr lang="en-IN" b="0" i="0" dirty="0">
                <a:solidFill>
                  <a:srgbClr val="222222"/>
                </a:solidFill>
                <a:effectLst/>
                <a:latin typeface="Arial" panose="020B0604020202020204" pitchFamily="34" charset="0"/>
                <a:hlinkClick r:id="rId3"/>
              </a:rPr>
              <a:t>. "An assistive decision-and-control architecture for force-sensitive hand–arm systems driven by human–machine interfaces." </a:t>
            </a:r>
            <a:r>
              <a:rPr lang="en-IN" b="0" i="1" dirty="0">
                <a:solidFill>
                  <a:srgbClr val="222222"/>
                </a:solidFill>
                <a:effectLst/>
                <a:latin typeface="Arial" panose="020B0604020202020204" pitchFamily="34" charset="0"/>
                <a:hlinkClick r:id="rId3"/>
              </a:rPr>
              <a:t>The International Journal of Robotics Research</a:t>
            </a:r>
            <a:r>
              <a:rPr lang="en-IN" b="0" i="0" dirty="0">
                <a:solidFill>
                  <a:srgbClr val="222222"/>
                </a:solidFill>
                <a:effectLst/>
                <a:latin typeface="Arial" panose="020B0604020202020204" pitchFamily="34" charset="0"/>
                <a:hlinkClick r:id="rId3"/>
              </a:rPr>
              <a:t> 34, no. 6 (2015): 763-780.</a:t>
            </a:r>
            <a:endParaRPr lang="en-IN" dirty="0"/>
          </a:p>
        </p:txBody>
      </p:sp>
      <p:sp>
        <p:nvSpPr>
          <p:cNvPr id="2" name="Title 1">
            <a:extLst>
              <a:ext uri="{FF2B5EF4-FFF2-40B4-BE49-F238E27FC236}">
                <a16:creationId xmlns:a16="http://schemas.microsoft.com/office/drawing/2014/main" id="{E09DD40F-9764-EDE3-21E9-B8AB113ADC75}"/>
              </a:ext>
            </a:extLst>
          </p:cNvPr>
          <p:cNvSpPr>
            <a:spLocks noGrp="1"/>
          </p:cNvSpPr>
          <p:nvPr>
            <p:ph type="title"/>
          </p:nvPr>
        </p:nvSpPr>
        <p:spPr/>
        <p:txBody>
          <a:bodyPr/>
          <a:lstStyle/>
          <a:p>
            <a:r>
              <a:rPr lang="en-US" dirty="0"/>
              <a:t>Techniques for studying the brain function</a:t>
            </a:r>
            <a:endParaRPr lang="en-IN" dirty="0"/>
          </a:p>
        </p:txBody>
      </p:sp>
      <p:pic>
        <p:nvPicPr>
          <p:cNvPr id="9" name="Picture 8">
            <a:extLst>
              <a:ext uri="{FF2B5EF4-FFF2-40B4-BE49-F238E27FC236}">
                <a16:creationId xmlns:a16="http://schemas.microsoft.com/office/drawing/2014/main" id="{C8492043-25B8-738C-6C0F-9E6D04A2F903}"/>
              </a:ext>
            </a:extLst>
          </p:cNvPr>
          <p:cNvPicPr>
            <a:picLocks noChangeAspect="1"/>
          </p:cNvPicPr>
          <p:nvPr/>
        </p:nvPicPr>
        <p:blipFill>
          <a:blip r:embed="rId4"/>
          <a:stretch>
            <a:fillRect/>
          </a:stretch>
        </p:blipFill>
        <p:spPr>
          <a:xfrm>
            <a:off x="292894" y="1128713"/>
            <a:ext cx="5448126" cy="3505426"/>
          </a:xfrm>
          <a:prstGeom prst="rect">
            <a:avLst/>
          </a:prstGeom>
        </p:spPr>
      </p:pic>
      <p:sp>
        <p:nvSpPr>
          <p:cNvPr id="10" name="TextBox 9">
            <a:extLst>
              <a:ext uri="{FF2B5EF4-FFF2-40B4-BE49-F238E27FC236}">
                <a16:creationId xmlns:a16="http://schemas.microsoft.com/office/drawing/2014/main" id="{26AF35C0-C5CA-CA3F-E3DD-60E47A74999C}"/>
              </a:ext>
            </a:extLst>
          </p:cNvPr>
          <p:cNvSpPr txBox="1"/>
          <p:nvPr/>
        </p:nvSpPr>
        <p:spPr>
          <a:xfrm>
            <a:off x="292894" y="4787880"/>
            <a:ext cx="5684520" cy="954107"/>
          </a:xfrm>
          <a:prstGeom prst="rect">
            <a:avLst/>
          </a:prstGeom>
          <a:noFill/>
        </p:spPr>
        <p:txBody>
          <a:bodyPr wrap="square">
            <a:spAutoFit/>
          </a:bodyPr>
          <a:lstStyle/>
          <a:p>
            <a:r>
              <a:rPr lang="en-IN" sz="1400" b="1" dirty="0"/>
              <a:t>Single Micro-Electrode (ME), Micro-Electrode array (MEA), Electro-</a:t>
            </a:r>
            <a:r>
              <a:rPr lang="en-IN" sz="1400" b="1" dirty="0" err="1"/>
              <a:t>Cortico</a:t>
            </a:r>
            <a:r>
              <a:rPr lang="en-IN" sz="1400" b="1" dirty="0"/>
              <a:t> </a:t>
            </a:r>
            <a:r>
              <a:rPr lang="en-IN" sz="1400" b="1" dirty="0" err="1"/>
              <a:t>Graphy</a:t>
            </a:r>
            <a:r>
              <a:rPr lang="en-IN" sz="1400" b="1" dirty="0"/>
              <a:t> (</a:t>
            </a:r>
            <a:r>
              <a:rPr lang="en-IN" sz="1400" b="1" dirty="0" err="1"/>
              <a:t>ECoG</a:t>
            </a:r>
            <a:r>
              <a:rPr lang="en-IN" sz="1400" b="1" dirty="0"/>
              <a:t>), Positron emission tomography (PET), functional MRI (fMRI), Magneto-encephalography (MEG), Electro-encephalography (EEG), Near-Infrared Spectroscopy (NIRS)</a:t>
            </a:r>
          </a:p>
        </p:txBody>
      </p:sp>
      <p:sp>
        <p:nvSpPr>
          <p:cNvPr id="3" name="Footer Placeholder 4">
            <a:extLst>
              <a:ext uri="{FF2B5EF4-FFF2-40B4-BE49-F238E27FC236}">
                <a16:creationId xmlns:a16="http://schemas.microsoft.com/office/drawing/2014/main" id="{3913A9C0-BA1A-E1E2-2C9D-A9C971B753F3}"/>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2086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111A-2A9B-EF35-BF34-23CD305B7CD5}"/>
              </a:ext>
            </a:extLst>
          </p:cNvPr>
          <p:cNvSpPr>
            <a:spLocks noGrp="1"/>
          </p:cNvSpPr>
          <p:nvPr>
            <p:ph type="title"/>
          </p:nvPr>
        </p:nvSpPr>
        <p:spPr/>
        <p:txBody>
          <a:bodyPr/>
          <a:lstStyle/>
          <a:p>
            <a:r>
              <a:rPr lang="en-US" dirty="0"/>
              <a:t>fMRI</a:t>
            </a:r>
            <a:endParaRPr lang="en-IN" dirty="0"/>
          </a:p>
        </p:txBody>
      </p:sp>
      <p:sp>
        <p:nvSpPr>
          <p:cNvPr id="3" name="Content Placeholder 2">
            <a:extLst>
              <a:ext uri="{FF2B5EF4-FFF2-40B4-BE49-F238E27FC236}">
                <a16:creationId xmlns:a16="http://schemas.microsoft.com/office/drawing/2014/main" id="{13E6E5B8-6A83-72AD-5564-993DDBA6A9CB}"/>
              </a:ext>
            </a:extLst>
          </p:cNvPr>
          <p:cNvSpPr>
            <a:spLocks noGrp="1"/>
          </p:cNvSpPr>
          <p:nvPr>
            <p:ph idx="1"/>
          </p:nvPr>
        </p:nvSpPr>
        <p:spPr>
          <a:xfrm>
            <a:off x="3007519" y="1104900"/>
            <a:ext cx="8842590" cy="5191125"/>
          </a:xfrm>
        </p:spPr>
        <p:txBody>
          <a:bodyPr>
            <a:normAutofit lnSpcReduction="10000"/>
          </a:bodyPr>
          <a:lstStyle/>
          <a:p>
            <a:r>
              <a:rPr lang="en-IN" dirty="0"/>
              <a:t>No injections, surgery, the ingestion of substances, or exposure to ionizing radiation.</a:t>
            </a:r>
          </a:p>
          <a:p>
            <a:r>
              <a:rPr lang="en-IN" dirty="0"/>
              <a:t>The primary form of fMRI uses the blood-oxygen-level dependent (BOLD) contrast, discovered by Seiji Ogawa in 1990.</a:t>
            </a:r>
          </a:p>
          <a:p>
            <a:pPr lvl="1"/>
            <a:r>
              <a:rPr lang="en-IN" dirty="0"/>
              <a:t>Measures brain activity by detecting changes associated with blood flow.</a:t>
            </a:r>
          </a:p>
          <a:p>
            <a:pPr lvl="1"/>
            <a:r>
              <a:rPr lang="en-IN" dirty="0"/>
              <a:t>When an area of the brain is in use, blood flow to that region also increases.</a:t>
            </a:r>
          </a:p>
          <a:p>
            <a:r>
              <a:rPr lang="en-IN" dirty="0"/>
              <a:t>Hemodynamic response (HRF)</a:t>
            </a:r>
          </a:p>
          <a:p>
            <a:pPr lvl="1"/>
            <a:r>
              <a:rPr lang="en-IN" dirty="0"/>
              <a:t>It takes a while for the vascular system to respond to the brain's need for glucose. </a:t>
            </a:r>
          </a:p>
          <a:p>
            <a:pPr lvl="1"/>
            <a:r>
              <a:rPr lang="en-IN" dirty="0"/>
              <a:t>Blood flow lags the neuronal events triggering it by about 5 seconds.</a:t>
            </a:r>
          </a:p>
        </p:txBody>
      </p:sp>
      <p:sp>
        <p:nvSpPr>
          <p:cNvPr id="4" name="Footer Placeholder 3">
            <a:extLst>
              <a:ext uri="{FF2B5EF4-FFF2-40B4-BE49-F238E27FC236}">
                <a16:creationId xmlns:a16="http://schemas.microsoft.com/office/drawing/2014/main" id="{9103B9E3-83AA-CEA4-E3EF-590BE493B981}"/>
              </a:ext>
            </a:extLst>
          </p:cNvPr>
          <p:cNvSpPr>
            <a:spLocks noGrp="1"/>
          </p:cNvSpPr>
          <p:nvPr>
            <p:ph type="ftr" sz="quarter" idx="11"/>
          </p:nvPr>
        </p:nvSpPr>
        <p:spPr/>
        <p:txBody>
          <a:bodyPr/>
          <a:lstStyle/>
          <a:p>
            <a:r>
              <a:rPr lang="en-IN"/>
              <a:t>IJCNN 2023: DL for Brain Encoding and Decoding</a:t>
            </a:r>
            <a:endParaRPr lang="en-US" dirty="0"/>
          </a:p>
        </p:txBody>
      </p:sp>
      <p:sp>
        <p:nvSpPr>
          <p:cNvPr id="5" name="Slide Number Placeholder 4">
            <a:extLst>
              <a:ext uri="{FF2B5EF4-FFF2-40B4-BE49-F238E27FC236}">
                <a16:creationId xmlns:a16="http://schemas.microsoft.com/office/drawing/2014/main" id="{EB9AE128-27D5-3D14-D53D-E50322D89036}"/>
              </a:ext>
            </a:extLst>
          </p:cNvPr>
          <p:cNvSpPr>
            <a:spLocks noGrp="1"/>
          </p:cNvSpPr>
          <p:nvPr>
            <p:ph type="sldNum" sz="quarter" idx="12"/>
          </p:nvPr>
        </p:nvSpPr>
        <p:spPr/>
        <p:txBody>
          <a:bodyPr/>
          <a:lstStyle/>
          <a:p>
            <a:fld id="{AE17A532-D286-470D-AE82-1500C848B688}" type="slidenum">
              <a:rPr lang="en-US" smtClean="0"/>
              <a:pPr/>
              <a:t>8</a:t>
            </a:fld>
            <a:endParaRPr lang="en-US" dirty="0"/>
          </a:p>
        </p:txBody>
      </p:sp>
      <p:sp>
        <p:nvSpPr>
          <p:cNvPr id="6" name="Content Placeholder 5">
            <a:extLst>
              <a:ext uri="{FF2B5EF4-FFF2-40B4-BE49-F238E27FC236}">
                <a16:creationId xmlns:a16="http://schemas.microsoft.com/office/drawing/2014/main" id="{EAE78E71-B3D2-B531-D9F9-FF927209C55C}"/>
              </a:ext>
            </a:extLst>
          </p:cNvPr>
          <p:cNvSpPr>
            <a:spLocks noGrp="1"/>
          </p:cNvSpPr>
          <p:nvPr>
            <p:ph idx="13"/>
          </p:nvPr>
        </p:nvSpPr>
        <p:spPr/>
        <p:txBody>
          <a:bodyPr>
            <a:normAutofit fontScale="40000" lnSpcReduction="20000"/>
          </a:bodyPr>
          <a:lstStyle/>
          <a:p>
            <a:endParaRPr lang="en-IN"/>
          </a:p>
        </p:txBody>
      </p:sp>
      <p:pic>
        <p:nvPicPr>
          <p:cNvPr id="2050" name="Picture 2">
            <a:extLst>
              <a:ext uri="{FF2B5EF4-FFF2-40B4-BE49-F238E27FC236}">
                <a16:creationId xmlns:a16="http://schemas.microsoft.com/office/drawing/2014/main" id="{44C9455E-5D2C-CDA2-90A6-94B0D9354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3467317"/>
            <a:ext cx="1809014" cy="21652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E92FE9-2E79-1C6D-D532-9BE6F1E5619F}"/>
              </a:ext>
            </a:extLst>
          </p:cNvPr>
          <p:cNvSpPr txBox="1"/>
          <p:nvPr/>
        </p:nvSpPr>
        <p:spPr>
          <a:xfrm>
            <a:off x="147638" y="5793911"/>
            <a:ext cx="2784872" cy="738664"/>
          </a:xfrm>
          <a:prstGeom prst="rect">
            <a:avLst/>
          </a:prstGeom>
          <a:noFill/>
        </p:spPr>
        <p:txBody>
          <a:bodyPr wrap="square">
            <a:spAutoFit/>
          </a:bodyPr>
          <a:lstStyle/>
          <a:p>
            <a:pPr algn="ctr"/>
            <a:r>
              <a:rPr lang="en-IN" sz="1400" b="1" dirty="0"/>
              <a:t>An fMRI image with yellow areas showing increased activity compared with a control condition</a:t>
            </a:r>
          </a:p>
        </p:txBody>
      </p:sp>
      <p:pic>
        <p:nvPicPr>
          <p:cNvPr id="8" name="Picture 7">
            <a:extLst>
              <a:ext uri="{FF2B5EF4-FFF2-40B4-BE49-F238E27FC236}">
                <a16:creationId xmlns:a16="http://schemas.microsoft.com/office/drawing/2014/main" id="{0F71AFDA-2293-5495-FA54-97764B60911D}"/>
              </a:ext>
            </a:extLst>
          </p:cNvPr>
          <p:cNvPicPr>
            <a:picLocks noChangeAspect="1"/>
          </p:cNvPicPr>
          <p:nvPr/>
        </p:nvPicPr>
        <p:blipFill>
          <a:blip r:embed="rId3"/>
          <a:stretch>
            <a:fillRect/>
          </a:stretch>
        </p:blipFill>
        <p:spPr>
          <a:xfrm>
            <a:off x="341891" y="952501"/>
            <a:ext cx="2422739" cy="2411923"/>
          </a:xfrm>
          <a:prstGeom prst="rect">
            <a:avLst/>
          </a:prstGeom>
        </p:spPr>
      </p:pic>
    </p:spTree>
    <p:extLst>
      <p:ext uri="{BB962C8B-B14F-4D97-AF65-F5344CB8AC3E}">
        <p14:creationId xmlns:p14="http://schemas.microsoft.com/office/powerpoint/2010/main" val="31884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D5CD-3D05-1808-B63C-651CCBA3BF4B}"/>
              </a:ext>
            </a:extLst>
          </p:cNvPr>
          <p:cNvSpPr>
            <a:spLocks noGrp="1"/>
          </p:cNvSpPr>
          <p:nvPr>
            <p:ph type="title"/>
          </p:nvPr>
        </p:nvSpPr>
        <p:spPr/>
        <p:txBody>
          <a:bodyPr>
            <a:normAutofit/>
          </a:bodyPr>
          <a:lstStyle/>
          <a:p>
            <a:r>
              <a:rPr lang="en-US" dirty="0"/>
              <a:t>Computational Cognitive Science Research goals</a:t>
            </a:r>
            <a:endParaRPr lang="en-IN" dirty="0"/>
          </a:p>
        </p:txBody>
      </p:sp>
      <p:sp>
        <p:nvSpPr>
          <p:cNvPr id="3" name="Content Placeholder 2">
            <a:extLst>
              <a:ext uri="{FF2B5EF4-FFF2-40B4-BE49-F238E27FC236}">
                <a16:creationId xmlns:a16="http://schemas.microsoft.com/office/drawing/2014/main" id="{3E1C63C6-079A-D695-6BFC-8092DCEF556E}"/>
              </a:ext>
            </a:extLst>
          </p:cNvPr>
          <p:cNvSpPr>
            <a:spLocks noGrp="1"/>
          </p:cNvSpPr>
          <p:nvPr>
            <p:ph idx="1"/>
          </p:nvPr>
        </p:nvSpPr>
        <p:spPr>
          <a:xfrm>
            <a:off x="147638" y="1104900"/>
            <a:ext cx="7467600" cy="5191125"/>
          </a:xfrm>
        </p:spPr>
        <p:txBody>
          <a:bodyPr>
            <a:normAutofit fontScale="85000" lnSpcReduction="20000"/>
          </a:bodyPr>
          <a:lstStyle/>
          <a:p>
            <a:r>
              <a:rPr lang="en-US" dirty="0"/>
              <a:t>Predictive Accuracy</a:t>
            </a:r>
          </a:p>
          <a:p>
            <a:pPr lvl="1"/>
            <a:r>
              <a:rPr lang="en-US" dirty="0"/>
              <a:t>Compare feature sets: </a:t>
            </a:r>
            <a:r>
              <a:rPr lang="en-IN" dirty="0"/>
              <a:t>Which feature set provides the most faithful reflection of the neural representational space?</a:t>
            </a:r>
          </a:p>
          <a:p>
            <a:pPr lvl="1"/>
            <a:r>
              <a:rPr lang="en-IN" dirty="0"/>
              <a:t>Test feature </a:t>
            </a:r>
            <a:r>
              <a:rPr lang="en-IN" dirty="0" err="1"/>
              <a:t>decodability</a:t>
            </a:r>
            <a:r>
              <a:rPr lang="en-IN" dirty="0"/>
              <a:t>: “Does neural data Y contain information about features X?”</a:t>
            </a:r>
          </a:p>
          <a:p>
            <a:pPr lvl="1"/>
            <a:r>
              <a:rPr lang="en-IN" dirty="0"/>
              <a:t>Build accurate models of brain data: Aim is to enable simulations of neuroscience experiments. </a:t>
            </a:r>
          </a:p>
          <a:p>
            <a:r>
              <a:rPr lang="en-IN" dirty="0"/>
              <a:t>Interpretability</a:t>
            </a:r>
          </a:p>
          <a:p>
            <a:pPr lvl="1"/>
            <a:r>
              <a:rPr lang="en-IN" dirty="0"/>
              <a:t>Examine individual features: Which features contribute the most to neural activity? </a:t>
            </a:r>
          </a:p>
          <a:p>
            <a:pPr lvl="1"/>
            <a:r>
              <a:rPr lang="en-IN" dirty="0"/>
              <a:t>Test correspondences between representational spaces</a:t>
            </a:r>
          </a:p>
          <a:p>
            <a:pPr lvl="2"/>
            <a:r>
              <a:rPr lang="en-IN" dirty="0"/>
              <a:t>“CNNs vs ventral visual stream” or “Two text representations”</a:t>
            </a:r>
          </a:p>
          <a:p>
            <a:pPr lvl="1"/>
            <a:r>
              <a:rPr lang="en-IN" dirty="0"/>
              <a:t>Interpret feature sets</a:t>
            </a:r>
          </a:p>
          <a:p>
            <a:pPr lvl="2"/>
            <a:r>
              <a:rPr lang="en-IN" dirty="0"/>
              <a:t>Do features X, generated by a known process, accurately describe the space of neural responses Y?</a:t>
            </a:r>
          </a:p>
          <a:p>
            <a:pPr lvl="2"/>
            <a:r>
              <a:rPr lang="en-IN" dirty="0"/>
              <a:t>Do voxels respond to a single feature or exhibit mixed selectivity? </a:t>
            </a:r>
          </a:p>
          <a:p>
            <a:pPr lvl="1"/>
            <a:r>
              <a:rPr lang="en-IN" dirty="0"/>
              <a:t>How does the mapping relate to other models or theories of brain function?</a:t>
            </a:r>
          </a:p>
        </p:txBody>
      </p:sp>
      <p:sp>
        <p:nvSpPr>
          <p:cNvPr id="5" name="Slide Number Placeholder 4">
            <a:extLst>
              <a:ext uri="{FF2B5EF4-FFF2-40B4-BE49-F238E27FC236}">
                <a16:creationId xmlns:a16="http://schemas.microsoft.com/office/drawing/2014/main" id="{654FE1F2-23C9-F635-5801-AC1E353A1171}"/>
              </a:ext>
            </a:extLst>
          </p:cNvPr>
          <p:cNvSpPr>
            <a:spLocks noGrp="1"/>
          </p:cNvSpPr>
          <p:nvPr>
            <p:ph type="sldNum" sz="quarter" idx="12"/>
          </p:nvPr>
        </p:nvSpPr>
        <p:spPr/>
        <p:txBody>
          <a:bodyPr/>
          <a:lstStyle/>
          <a:p>
            <a:fld id="{AE17A532-D286-470D-AE82-1500C848B688}" type="slidenum">
              <a:rPr lang="en-US" smtClean="0"/>
              <a:pPr/>
              <a:t>9</a:t>
            </a:fld>
            <a:endParaRPr lang="en-US" dirty="0"/>
          </a:p>
        </p:txBody>
      </p:sp>
      <p:sp>
        <p:nvSpPr>
          <p:cNvPr id="6" name="Content Placeholder 5">
            <a:extLst>
              <a:ext uri="{FF2B5EF4-FFF2-40B4-BE49-F238E27FC236}">
                <a16:creationId xmlns:a16="http://schemas.microsoft.com/office/drawing/2014/main" id="{B273FD7F-3229-5626-0EEE-B3DEEF8D1F46}"/>
              </a:ext>
            </a:extLst>
          </p:cNvPr>
          <p:cNvSpPr>
            <a:spLocks noGrp="1"/>
          </p:cNvSpPr>
          <p:nvPr>
            <p:ph idx="13"/>
          </p:nvPr>
        </p:nvSpPr>
        <p:spPr/>
        <p:txBody>
          <a:bodyPr>
            <a:noAutofit/>
          </a:bodyPr>
          <a:lstStyle/>
          <a:p>
            <a:pPr marL="0" indent="0">
              <a:buNone/>
            </a:pPr>
            <a:r>
              <a:rPr lang="en-IN" sz="1000" b="0" i="0" dirty="0">
                <a:solidFill>
                  <a:srgbClr val="222222"/>
                </a:solidFill>
                <a:effectLst/>
                <a:latin typeface="Arial" panose="020B0604020202020204" pitchFamily="34" charset="0"/>
                <a:hlinkClick r:id="rId2"/>
              </a:rPr>
              <a:t>Ivanova, Anna A., Martin </a:t>
            </a:r>
            <a:r>
              <a:rPr lang="en-IN" sz="1000" b="0" i="0" dirty="0" err="1">
                <a:solidFill>
                  <a:srgbClr val="222222"/>
                </a:solidFill>
                <a:effectLst/>
                <a:latin typeface="Arial" panose="020B0604020202020204" pitchFamily="34" charset="0"/>
                <a:hlinkClick r:id="rId2"/>
              </a:rPr>
              <a:t>Schrimpf</a:t>
            </a:r>
            <a:r>
              <a:rPr lang="en-IN" sz="1000" b="0" i="0" dirty="0">
                <a:solidFill>
                  <a:srgbClr val="222222"/>
                </a:solidFill>
                <a:effectLst/>
                <a:latin typeface="Arial" panose="020B0604020202020204" pitchFamily="34" charset="0"/>
                <a:hlinkClick r:id="rId2"/>
              </a:rPr>
              <a:t>, Stefano </a:t>
            </a:r>
            <a:r>
              <a:rPr lang="en-IN" sz="1000" b="0" i="0" dirty="0" err="1">
                <a:solidFill>
                  <a:srgbClr val="222222"/>
                </a:solidFill>
                <a:effectLst/>
                <a:latin typeface="Arial" panose="020B0604020202020204" pitchFamily="34" charset="0"/>
                <a:hlinkClick r:id="rId2"/>
              </a:rPr>
              <a:t>Anzellotti</a:t>
            </a:r>
            <a:r>
              <a:rPr lang="en-IN" sz="1000" b="0" i="0" dirty="0">
                <a:solidFill>
                  <a:srgbClr val="222222"/>
                </a:solidFill>
                <a:effectLst/>
                <a:latin typeface="Arial" panose="020B0604020202020204" pitchFamily="34" charset="0"/>
                <a:hlinkClick r:id="rId2"/>
              </a:rPr>
              <a:t>, </a:t>
            </a:r>
            <a:r>
              <a:rPr lang="en-IN" sz="1000" b="0" i="0" dirty="0" err="1">
                <a:solidFill>
                  <a:srgbClr val="222222"/>
                </a:solidFill>
                <a:effectLst/>
                <a:latin typeface="Arial" panose="020B0604020202020204" pitchFamily="34" charset="0"/>
                <a:hlinkClick r:id="rId2"/>
              </a:rPr>
              <a:t>Noga</a:t>
            </a:r>
            <a:r>
              <a:rPr lang="en-IN" sz="1000" b="0" i="0" dirty="0">
                <a:solidFill>
                  <a:srgbClr val="222222"/>
                </a:solidFill>
                <a:effectLst/>
                <a:latin typeface="Arial" panose="020B0604020202020204" pitchFamily="34" charset="0"/>
                <a:hlinkClick r:id="rId2"/>
              </a:rPr>
              <a:t> </a:t>
            </a:r>
            <a:r>
              <a:rPr lang="en-IN" sz="1000" b="0" i="0" dirty="0" err="1">
                <a:solidFill>
                  <a:srgbClr val="222222"/>
                </a:solidFill>
                <a:effectLst/>
                <a:latin typeface="Arial" panose="020B0604020202020204" pitchFamily="34" charset="0"/>
                <a:hlinkClick r:id="rId2"/>
              </a:rPr>
              <a:t>Zaslavsky</a:t>
            </a:r>
            <a:r>
              <a:rPr lang="en-IN" sz="1000" b="0" i="0" dirty="0">
                <a:solidFill>
                  <a:srgbClr val="222222"/>
                </a:solidFill>
                <a:effectLst/>
                <a:latin typeface="Arial" panose="020B0604020202020204" pitchFamily="34" charset="0"/>
                <a:hlinkClick r:id="rId2"/>
              </a:rPr>
              <a:t>, Evelina </a:t>
            </a:r>
            <a:r>
              <a:rPr lang="en-IN" sz="1000" b="0" i="0" dirty="0" err="1">
                <a:solidFill>
                  <a:srgbClr val="222222"/>
                </a:solidFill>
                <a:effectLst/>
                <a:latin typeface="Arial" panose="020B0604020202020204" pitchFamily="34" charset="0"/>
                <a:hlinkClick r:id="rId2"/>
              </a:rPr>
              <a:t>Fedorenko</a:t>
            </a:r>
            <a:r>
              <a:rPr lang="en-IN" sz="1000" b="0" i="0" dirty="0">
                <a:solidFill>
                  <a:srgbClr val="222222"/>
                </a:solidFill>
                <a:effectLst/>
                <a:latin typeface="Arial" panose="020B0604020202020204" pitchFamily="34" charset="0"/>
                <a:hlinkClick r:id="rId2"/>
              </a:rPr>
              <a:t>, and Leyla </a:t>
            </a:r>
            <a:r>
              <a:rPr lang="en-IN" sz="1000" b="0" i="0" dirty="0" err="1">
                <a:solidFill>
                  <a:srgbClr val="222222"/>
                </a:solidFill>
                <a:effectLst/>
                <a:latin typeface="Arial" panose="020B0604020202020204" pitchFamily="34" charset="0"/>
                <a:hlinkClick r:id="rId2"/>
              </a:rPr>
              <a:t>Isik</a:t>
            </a:r>
            <a:r>
              <a:rPr lang="en-IN" sz="1000" b="0" i="0" dirty="0">
                <a:solidFill>
                  <a:srgbClr val="222222"/>
                </a:solidFill>
                <a:effectLst/>
                <a:latin typeface="Arial" panose="020B0604020202020204" pitchFamily="34" charset="0"/>
                <a:hlinkClick r:id="rId2"/>
              </a:rPr>
              <a:t>. "Is it that simple? Linear mapping models in cognitive neuroscience." </a:t>
            </a:r>
            <a:r>
              <a:rPr lang="en-IN" sz="1000" b="0" i="1" dirty="0" err="1">
                <a:solidFill>
                  <a:srgbClr val="222222"/>
                </a:solidFill>
                <a:effectLst/>
                <a:latin typeface="Arial" panose="020B0604020202020204" pitchFamily="34" charset="0"/>
                <a:hlinkClick r:id="rId2"/>
              </a:rPr>
              <a:t>bioRxiv</a:t>
            </a:r>
            <a:r>
              <a:rPr lang="en-IN" sz="1000" b="0" i="0" dirty="0">
                <a:solidFill>
                  <a:srgbClr val="222222"/>
                </a:solidFill>
                <a:effectLst/>
                <a:latin typeface="Arial" panose="020B0604020202020204" pitchFamily="34" charset="0"/>
                <a:hlinkClick r:id="rId2"/>
              </a:rPr>
              <a:t> (2021).</a:t>
            </a:r>
            <a:endParaRPr lang="en-IN" sz="1000" b="0" i="0" dirty="0">
              <a:solidFill>
                <a:srgbClr val="222222"/>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9B80C067-57FF-4200-1FD7-382B4B33E7B3}"/>
              </a:ext>
            </a:extLst>
          </p:cNvPr>
          <p:cNvPicPr>
            <a:picLocks noChangeAspect="1"/>
          </p:cNvPicPr>
          <p:nvPr/>
        </p:nvPicPr>
        <p:blipFill rotWithShape="1">
          <a:blip r:embed="rId3"/>
          <a:srcRect l="37049" r="36280"/>
          <a:stretch/>
        </p:blipFill>
        <p:spPr>
          <a:xfrm>
            <a:off x="9102773" y="5564943"/>
            <a:ext cx="1365697" cy="327018"/>
          </a:xfrm>
          <a:prstGeom prst="rect">
            <a:avLst/>
          </a:prstGeom>
        </p:spPr>
      </p:pic>
      <p:pic>
        <p:nvPicPr>
          <p:cNvPr id="14" name="Picture 13">
            <a:extLst>
              <a:ext uri="{FF2B5EF4-FFF2-40B4-BE49-F238E27FC236}">
                <a16:creationId xmlns:a16="http://schemas.microsoft.com/office/drawing/2014/main" id="{7ED2546B-AE8D-6603-685A-B48D6F5D7286}"/>
              </a:ext>
            </a:extLst>
          </p:cNvPr>
          <p:cNvPicPr>
            <a:picLocks noChangeAspect="1"/>
          </p:cNvPicPr>
          <p:nvPr/>
        </p:nvPicPr>
        <p:blipFill rotWithShape="1">
          <a:blip r:embed="rId3"/>
          <a:srcRect r="66865"/>
          <a:stretch/>
        </p:blipFill>
        <p:spPr>
          <a:xfrm>
            <a:off x="9078869" y="5214829"/>
            <a:ext cx="1696707" cy="327018"/>
          </a:xfrm>
          <a:prstGeom prst="rect">
            <a:avLst/>
          </a:prstGeom>
        </p:spPr>
      </p:pic>
      <p:grpSp>
        <p:nvGrpSpPr>
          <p:cNvPr id="19" name="Group 18">
            <a:extLst>
              <a:ext uri="{FF2B5EF4-FFF2-40B4-BE49-F238E27FC236}">
                <a16:creationId xmlns:a16="http://schemas.microsoft.com/office/drawing/2014/main" id="{E0F4742E-919A-62BF-64AB-A315470A0799}"/>
              </a:ext>
            </a:extLst>
          </p:cNvPr>
          <p:cNvGrpSpPr/>
          <p:nvPr/>
        </p:nvGrpSpPr>
        <p:grpSpPr>
          <a:xfrm>
            <a:off x="8646048" y="1193692"/>
            <a:ext cx="2647222" cy="1855456"/>
            <a:chOff x="8646048" y="1193692"/>
            <a:chExt cx="2647222" cy="1855456"/>
          </a:xfrm>
        </p:grpSpPr>
        <p:pic>
          <p:nvPicPr>
            <p:cNvPr id="8" name="Picture 7">
              <a:extLst>
                <a:ext uri="{FF2B5EF4-FFF2-40B4-BE49-F238E27FC236}">
                  <a16:creationId xmlns:a16="http://schemas.microsoft.com/office/drawing/2014/main" id="{21558EBD-2D4E-B72A-550F-9A6EF4158328}"/>
                </a:ext>
              </a:extLst>
            </p:cNvPr>
            <p:cNvPicPr>
              <a:picLocks noChangeAspect="1"/>
            </p:cNvPicPr>
            <p:nvPr/>
          </p:nvPicPr>
          <p:blipFill rotWithShape="1">
            <a:blip r:embed="rId4"/>
            <a:srcRect t="50041" b="36807"/>
            <a:stretch/>
          </p:blipFill>
          <p:spPr>
            <a:xfrm>
              <a:off x="8646048" y="1193692"/>
              <a:ext cx="2647222" cy="645160"/>
            </a:xfrm>
            <a:prstGeom prst="rect">
              <a:avLst/>
            </a:prstGeom>
          </p:spPr>
        </p:pic>
        <p:pic>
          <p:nvPicPr>
            <p:cNvPr id="9" name="Picture 8">
              <a:extLst>
                <a:ext uri="{FF2B5EF4-FFF2-40B4-BE49-F238E27FC236}">
                  <a16:creationId xmlns:a16="http://schemas.microsoft.com/office/drawing/2014/main" id="{83132A73-CB50-BE15-F65C-0E5CE7FF727A}"/>
                </a:ext>
              </a:extLst>
            </p:cNvPr>
            <p:cNvPicPr>
              <a:picLocks noChangeAspect="1"/>
            </p:cNvPicPr>
            <p:nvPr/>
          </p:nvPicPr>
          <p:blipFill rotWithShape="1">
            <a:blip r:embed="rId4"/>
            <a:srcRect t="74585"/>
            <a:stretch/>
          </p:blipFill>
          <p:spPr>
            <a:xfrm>
              <a:off x="8646048" y="1802424"/>
              <a:ext cx="2647222" cy="1246724"/>
            </a:xfrm>
            <a:prstGeom prst="rect">
              <a:avLst/>
            </a:prstGeom>
          </p:spPr>
        </p:pic>
      </p:grpSp>
      <p:grpSp>
        <p:nvGrpSpPr>
          <p:cNvPr id="20" name="Group 19">
            <a:extLst>
              <a:ext uri="{FF2B5EF4-FFF2-40B4-BE49-F238E27FC236}">
                <a16:creationId xmlns:a16="http://schemas.microsoft.com/office/drawing/2014/main" id="{BD0C6123-D184-B27F-18CF-C05B1901F8A4}"/>
              </a:ext>
            </a:extLst>
          </p:cNvPr>
          <p:cNvGrpSpPr/>
          <p:nvPr/>
        </p:nvGrpSpPr>
        <p:grpSpPr>
          <a:xfrm>
            <a:off x="8646048" y="3205917"/>
            <a:ext cx="2649921" cy="1859254"/>
            <a:chOff x="8646048" y="3205917"/>
            <a:chExt cx="2649921" cy="1859254"/>
          </a:xfrm>
        </p:grpSpPr>
        <p:pic>
          <p:nvPicPr>
            <p:cNvPr id="7" name="Picture 6">
              <a:extLst>
                <a:ext uri="{FF2B5EF4-FFF2-40B4-BE49-F238E27FC236}">
                  <a16:creationId xmlns:a16="http://schemas.microsoft.com/office/drawing/2014/main" id="{B117DAAB-2F72-A5B8-D665-95C9EEA6D475}"/>
                </a:ext>
              </a:extLst>
            </p:cNvPr>
            <p:cNvPicPr>
              <a:picLocks noChangeAspect="1"/>
            </p:cNvPicPr>
            <p:nvPr/>
          </p:nvPicPr>
          <p:blipFill rotWithShape="1">
            <a:blip r:embed="rId4"/>
            <a:srcRect t="62790" b="25044"/>
            <a:stretch/>
          </p:blipFill>
          <p:spPr>
            <a:xfrm>
              <a:off x="8646048" y="4465731"/>
              <a:ext cx="2647222" cy="599440"/>
            </a:xfrm>
            <a:prstGeom prst="rect">
              <a:avLst/>
            </a:prstGeom>
          </p:spPr>
        </p:pic>
        <p:pic>
          <p:nvPicPr>
            <p:cNvPr id="16" name="Picture 15">
              <a:extLst>
                <a:ext uri="{FF2B5EF4-FFF2-40B4-BE49-F238E27FC236}">
                  <a16:creationId xmlns:a16="http://schemas.microsoft.com/office/drawing/2014/main" id="{D10FF2E1-26C5-09D4-4059-6F89B9B9CE36}"/>
                </a:ext>
              </a:extLst>
            </p:cNvPr>
            <p:cNvPicPr>
              <a:picLocks noChangeAspect="1"/>
            </p:cNvPicPr>
            <p:nvPr/>
          </p:nvPicPr>
          <p:blipFill rotWithShape="1">
            <a:blip r:embed="rId4"/>
            <a:srcRect t="38328" b="48990"/>
            <a:stretch/>
          </p:blipFill>
          <p:spPr>
            <a:xfrm>
              <a:off x="8648747" y="3872323"/>
              <a:ext cx="2647222" cy="622106"/>
            </a:xfrm>
            <a:prstGeom prst="rect">
              <a:avLst/>
            </a:prstGeom>
          </p:spPr>
        </p:pic>
        <p:pic>
          <p:nvPicPr>
            <p:cNvPr id="18" name="Picture 17">
              <a:extLst>
                <a:ext uri="{FF2B5EF4-FFF2-40B4-BE49-F238E27FC236}">
                  <a16:creationId xmlns:a16="http://schemas.microsoft.com/office/drawing/2014/main" id="{928C12C8-A2C6-B3B3-285A-A1F580CA7316}"/>
                </a:ext>
              </a:extLst>
            </p:cNvPr>
            <p:cNvPicPr>
              <a:picLocks noChangeAspect="1"/>
            </p:cNvPicPr>
            <p:nvPr/>
          </p:nvPicPr>
          <p:blipFill rotWithShape="1">
            <a:blip r:embed="rId4"/>
            <a:srcRect b="86866"/>
            <a:stretch/>
          </p:blipFill>
          <p:spPr>
            <a:xfrm>
              <a:off x="8646048" y="3205917"/>
              <a:ext cx="2647222" cy="644280"/>
            </a:xfrm>
            <a:prstGeom prst="rect">
              <a:avLst/>
            </a:prstGeom>
          </p:spPr>
        </p:pic>
      </p:grpSp>
      <p:sp>
        <p:nvSpPr>
          <p:cNvPr id="10" name="Footer Placeholder 4">
            <a:extLst>
              <a:ext uri="{FF2B5EF4-FFF2-40B4-BE49-F238E27FC236}">
                <a16:creationId xmlns:a16="http://schemas.microsoft.com/office/drawing/2014/main" id="{61E7D320-1E49-3464-50D2-D95949AE4114}"/>
              </a:ext>
            </a:extLst>
          </p:cNvPr>
          <p:cNvSpPr>
            <a:spLocks noGrp="1"/>
          </p:cNvSpPr>
          <p:nvPr>
            <p:ph type="ftr" sz="quarter" idx="11"/>
          </p:nvPr>
        </p:nvSpPr>
        <p:spPr>
          <a:xfrm>
            <a:off x="2644880" y="6532576"/>
            <a:ext cx="6286191" cy="236550"/>
          </a:xfrm>
          <a:prstGeom prst="rect">
            <a:avLst/>
          </a:prstGeom>
        </p:spPr>
        <p:txBody>
          <a:bodyPr/>
          <a:lstStyle>
            <a:lvl1pPr>
              <a:defRPr sz="1600">
                <a:solidFill>
                  <a:srgbClr val="00B050"/>
                </a:solidFill>
              </a:defRPr>
            </a:lvl1pPr>
          </a:lstStyle>
          <a:p>
            <a:r>
              <a:rPr lang="en-IN" dirty="0"/>
              <a:t>ICETCI 2024: </a:t>
            </a:r>
            <a:r>
              <a:rPr lang="en-US" dirty="0"/>
              <a:t>Bridging Language in Machines and Language in the Brain</a:t>
            </a:r>
          </a:p>
        </p:txBody>
      </p:sp>
    </p:spTree>
    <p:extLst>
      <p:ext uri="{BB962C8B-B14F-4D97-AF65-F5344CB8AC3E}">
        <p14:creationId xmlns:p14="http://schemas.microsoft.com/office/powerpoint/2010/main" val="36334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15751</TotalTime>
  <Words>5318</Words>
  <Application>Microsoft Office PowerPoint</Application>
  <PresentationFormat>Widescreen</PresentationFormat>
  <Paragraphs>433</Paragraphs>
  <Slides>35</Slides>
  <Notes>5</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-apple-system</vt:lpstr>
      <vt:lpstr>Arial</vt:lpstr>
      <vt:lpstr>Calibri</vt:lpstr>
      <vt:lpstr>Calibri Light</vt:lpstr>
      <vt:lpstr>Cambria Math</vt:lpstr>
      <vt:lpstr>Helvetica</vt:lpstr>
      <vt:lpstr>NexusSerif</vt:lpstr>
      <vt:lpstr>Wingdings</vt:lpstr>
      <vt:lpstr>Office Theme</vt:lpstr>
      <vt:lpstr>1_Office Theme</vt:lpstr>
      <vt:lpstr>Neuro-AI alignment: Introduction</vt:lpstr>
      <vt:lpstr>Agenda</vt:lpstr>
      <vt:lpstr>Agenda</vt:lpstr>
      <vt:lpstr>Neuroscience</vt:lpstr>
      <vt:lpstr>Brain encoding and decoding in cognitive neuroscience</vt:lpstr>
      <vt:lpstr>Brain encoding and decoding</vt:lpstr>
      <vt:lpstr>Techniques for studying the brain function</vt:lpstr>
      <vt:lpstr>fMRI</vt:lpstr>
      <vt:lpstr>Computational Cognitive Science Research goals</vt:lpstr>
      <vt:lpstr>Computational Cognitive Science Research goals</vt:lpstr>
      <vt:lpstr>Agenda</vt:lpstr>
      <vt:lpstr>Forms of stimulus presentation and data collection</vt:lpstr>
      <vt:lpstr>Text Stimulus Datasets </vt:lpstr>
      <vt:lpstr>Data for concrete nouns from sighted/blind subjects</vt:lpstr>
      <vt:lpstr>70 - Italian word stimuli fMRI data</vt:lpstr>
      <vt:lpstr>Zurich Cognitive Language Processing Corpus (ZuCo)</vt:lpstr>
      <vt:lpstr>Text Stimulus Datasets References</vt:lpstr>
      <vt:lpstr>Agenda</vt:lpstr>
      <vt:lpstr>Text Stimulus Representations</vt:lpstr>
      <vt:lpstr>Basic NLP Representations for Word Stimuli</vt:lpstr>
      <vt:lpstr>Basic NLP Representations for Word Stimuli</vt:lpstr>
      <vt:lpstr>Discourse features (for Harry Potter dataset)</vt:lpstr>
      <vt:lpstr>DL Representations: Using embeddings for word stimuli</vt:lpstr>
      <vt:lpstr>DL Representations: Using longer context for word stimuli</vt:lpstr>
      <vt:lpstr>DL Representations: Using sentence embeddings</vt:lpstr>
      <vt:lpstr>DL Representations: Transformer-based methods for text stimuli (Layer #, context length, architecture)</vt:lpstr>
      <vt:lpstr>DL Representations: Transformer-based methods for text stimuli (NLP task finetuning and scrambled LM)</vt:lpstr>
      <vt:lpstr>DL Representations: Transformer-based methods for text stimuli (NLP task finetuning)</vt:lpstr>
      <vt:lpstr>DL Representations: Transformer-based methods for text stimuli (Multi-task setup)</vt:lpstr>
      <vt:lpstr>DL Representations: Comparing Transformers and extracting syntax vs semantics</vt:lpstr>
      <vt:lpstr>Experiential attributes model for text stimuli</vt:lpstr>
      <vt:lpstr>Binary attribute representations</vt:lpstr>
      <vt:lpstr>Agenda</vt:lpstr>
      <vt:lpstr>Agenda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Hour of Learning (AHOL)</dc:title>
  <dc:creator>Manish Gupta</dc:creator>
  <cp:lastModifiedBy>Raju Bapi</cp:lastModifiedBy>
  <cp:revision>693</cp:revision>
  <dcterms:created xsi:type="dcterms:W3CDTF">2021-04-26T06:30:14Z</dcterms:created>
  <dcterms:modified xsi:type="dcterms:W3CDTF">2024-08-22T04:49:15Z</dcterms:modified>
</cp:coreProperties>
</file>